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445" r:id="rId2"/>
    <p:sldId id="260" r:id="rId3"/>
    <p:sldId id="447" r:id="rId4"/>
    <p:sldId id="258" r:id="rId5"/>
    <p:sldId id="451" r:id="rId6"/>
    <p:sldId id="264" r:id="rId7"/>
    <p:sldId id="265" r:id="rId8"/>
    <p:sldId id="465" r:id="rId9"/>
    <p:sldId id="466" r:id="rId10"/>
    <p:sldId id="467" r:id="rId11"/>
    <p:sldId id="468" r:id="rId12"/>
    <p:sldId id="469" r:id="rId13"/>
    <p:sldId id="470" r:id="rId14"/>
    <p:sldId id="471" r:id="rId15"/>
    <p:sldId id="274" r:id="rId16"/>
    <p:sldId id="275" r:id="rId17"/>
    <p:sldId id="458" r:id="rId18"/>
    <p:sldId id="462" r:id="rId19"/>
    <p:sldId id="463" r:id="rId20"/>
    <p:sldId id="464" r:id="rId21"/>
    <p:sldId id="461" r:id="rId22"/>
    <p:sldId id="460" r:id="rId2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s Jansen" initials="FJ" lastIdx="6" clrIdx="0">
    <p:extLst>
      <p:ext uri="{19B8F6BF-5375-455C-9EA6-DF929625EA0E}">
        <p15:presenceInfo xmlns:p15="http://schemas.microsoft.com/office/powerpoint/2012/main" userId="c8c8ce947947d26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82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86004" autoAdjust="0"/>
  </p:normalViewPr>
  <p:slideViewPr>
    <p:cSldViewPr snapToGrid="0">
      <p:cViewPr varScale="1">
        <p:scale>
          <a:sx n="89" d="100"/>
          <a:sy n="89" d="100"/>
        </p:scale>
        <p:origin x="12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A4D0B-239C-41DB-9269-73E36A6D81E4}" type="datetimeFigureOut">
              <a:rPr lang="nl-NL" smtClean="0"/>
              <a:t>4-6-2024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EA3664-4C21-4D72-A1EE-7BD93F1673D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9778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EA3664-4C21-4D72-A1EE-7BD93F1673D2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8007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4D5156"/>
                </a:solidFill>
                <a:effectLst/>
                <a:latin typeface="Google Sans"/>
              </a:rPr>
              <a:t> </a:t>
            </a:r>
            <a:r>
              <a:rPr lang="nl-NL" b="0" i="0" dirty="0">
                <a:solidFill>
                  <a:srgbClr val="040C28"/>
                </a:solidFill>
                <a:effectLst/>
                <a:latin typeface="Google Sans"/>
              </a:rPr>
              <a:t>iemand die in het water gevallen is en dreigt te verdrinken, of al verdronken is</a:t>
            </a:r>
            <a:r>
              <a:rPr lang="nl-NL" b="0" i="0" dirty="0">
                <a:solidFill>
                  <a:srgbClr val="4D5156"/>
                </a:solidFill>
                <a:effectLst/>
                <a:latin typeface="Google Sans"/>
              </a:rPr>
              <a:t>. iemand die te water (geraakt) is en zonder hulp de dood zou kunnen vinden.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EA3664-4C21-4D72-A1EE-7BD93F1673D2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8343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6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08" name="Google Shape;208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7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b="0" i="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En barotrauma van het middenoor of aerotritis, is het </a:t>
            </a:r>
            <a:r>
              <a:rPr lang="nl-NL" b="0" i="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meest voorkomende duikongeval</a:t>
            </a:r>
            <a:r>
              <a:rPr lang="nl-NL" b="0" i="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 en kan worden veroorzaakt door een slechte klaartechniek of door te duiken met een verkoudheid.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i="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b="0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Heeft u een drenkeling of iemand met onderkoelingsverschijnselen, wikkel dan de deken met de zilveren kant naar binnen om het slachtoffer heen. Zo voorkomt u verdere onderkoeling: doordat de deken de lichaamstemperatuur vast houdt, </a:t>
            </a:r>
            <a:r>
              <a:rPr lang="nl-NL" b="1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koelt de drenkeling niet verder af</a:t>
            </a:r>
            <a:r>
              <a:rPr lang="nl-NL" b="0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/>
          </a:p>
        </p:txBody>
      </p:sp>
      <p:sp>
        <p:nvSpPr>
          <p:cNvPr id="226" name="Google Shape;22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8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b="0" i="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En barotrauma van het middenoor of aerotritis, is het </a:t>
            </a:r>
            <a:r>
              <a:rPr lang="nl-NL" b="0" i="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meest voorkomende duikongeval</a:t>
            </a:r>
            <a:r>
              <a:rPr lang="nl-NL" b="0" i="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 en kan worden veroorzaakt door een slechte klaartechniek of door te duiken met een verkoudheid.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i="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b="0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Heeft u een drenkeling of iemand met onderkoelingsverschijnselen, wikkel dan de deken met de zilveren kant naar binnen om het slachtoffer heen. Zo voorkomt u verdere onderkoeling: doordat de deken de lichaamstemperatuur vast houdt, </a:t>
            </a:r>
            <a:r>
              <a:rPr lang="nl-NL" b="1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koelt de drenkeling niet verder af</a:t>
            </a:r>
            <a:r>
              <a:rPr lang="nl-NL" b="0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/>
          </a:p>
        </p:txBody>
      </p:sp>
      <p:sp>
        <p:nvSpPr>
          <p:cNvPr id="237" name="Google Shape;23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9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b="0" i="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En barotrauma van het middenoor of aerotritis, is het </a:t>
            </a:r>
            <a:r>
              <a:rPr lang="nl-NL" b="0" i="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meest voorkomende duikongeval</a:t>
            </a:r>
            <a:r>
              <a:rPr lang="nl-NL" b="0" i="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 en kan worden veroorzaakt door een slechte klaartechniek of door te duiken met een verkoudheid.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i="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b="0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Heeft u een drenkeling of iemand met onderkoelingsverschijnselen, wikkel dan de deken met de zilveren kant naar binnen om het slachtoffer heen. Zo voorkomt u verdere onderkoeling: doordat de deken de lichaamstemperatuur vast houdt, </a:t>
            </a:r>
            <a:r>
              <a:rPr lang="nl-NL" b="1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koelt de drenkeling niet verder af</a:t>
            </a:r>
            <a:r>
              <a:rPr lang="nl-NL" b="0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/>
          </a:p>
        </p:txBody>
      </p:sp>
      <p:sp>
        <p:nvSpPr>
          <p:cNvPr id="245" name="Google Shape;24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10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b="0" i="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En barotrauma van het middenoor of aerotritis, is het </a:t>
            </a:r>
            <a:r>
              <a:rPr lang="nl-NL" b="0" i="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meest voorkomende duikongeval</a:t>
            </a:r>
            <a:r>
              <a:rPr lang="nl-NL" b="0" i="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 en kan worden veroorzaakt door een slechte klaartechniek of door te duiken met een verkoudheid.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i="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b="0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Heeft u een drenkeling of iemand met onderkoelingsverschijnselen, wikkel dan de deken met de zilveren kant naar binnen om het slachtoffer heen. Zo voorkomt u verdere onderkoeling: doordat de deken de lichaamstemperatuur vast houdt, </a:t>
            </a:r>
            <a:r>
              <a:rPr lang="nl-NL" b="1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koelt de drenkeling niet verder af</a:t>
            </a:r>
            <a:r>
              <a:rPr lang="nl-NL" b="0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/>
          </a:p>
        </p:txBody>
      </p:sp>
      <p:sp>
        <p:nvSpPr>
          <p:cNvPr id="253" name="Google Shape;253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11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0" name="Google Shape;26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b="0" i="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En barotrauma van het middenoor of aerotritis, is het </a:t>
            </a:r>
            <a:r>
              <a:rPr lang="nl-NL" b="0" i="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meest voorkomende duikongeval</a:t>
            </a:r>
            <a:r>
              <a:rPr lang="nl-NL" b="0" i="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 en kan worden veroorzaakt door een slechte klaartechniek of door te duiken met een verkoudheid.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i="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b="0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Heeft u een drenkeling of iemand met onderkoelingsverschijnselen, wikkel dan de deken met de zilveren kant naar binnen om het slachtoffer heen. Zo voorkomt u verdere onderkoeling: doordat de deken de lichaamstemperatuur vast houdt, </a:t>
            </a:r>
            <a:r>
              <a:rPr lang="nl-NL" b="1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koelt de drenkeling niet verder af</a:t>
            </a:r>
            <a:r>
              <a:rPr lang="nl-NL" b="0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/>
          </a:p>
        </p:txBody>
      </p:sp>
      <p:sp>
        <p:nvSpPr>
          <p:cNvPr id="261" name="Google Shape;261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12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b="0" i="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En barotrauma van het middenoor of aerotritis, is het </a:t>
            </a:r>
            <a:r>
              <a:rPr lang="nl-NL" b="0" i="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meest voorkomende duikongeval</a:t>
            </a:r>
            <a:r>
              <a:rPr lang="nl-NL" b="0" i="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 en kan worden veroorzaakt door een slechte klaartechniek of door te duiken met een verkoudheid.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i="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b="0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Heeft u een drenkeling of iemand met onderkoelingsverschijnselen, wikkel dan de deken met de zilveren kant naar binnen om het slachtoffer heen. Zo voorkomt u verdere onderkoeling: doordat de deken de lichaamstemperatuur vast houdt, </a:t>
            </a:r>
            <a:r>
              <a:rPr lang="nl-NL" b="1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koelt de drenkeling niet verder af</a:t>
            </a:r>
            <a:r>
              <a:rPr lang="nl-NL" b="0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/>
          </a:p>
        </p:txBody>
      </p:sp>
      <p:sp>
        <p:nvSpPr>
          <p:cNvPr id="269" name="Google Shape;269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13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b="0" i="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En barotrauma van het middenoor of aerotritis, is het </a:t>
            </a:r>
            <a:r>
              <a:rPr lang="nl-NL" b="0" i="0">
                <a:solidFill>
                  <a:srgbClr val="040C28"/>
                </a:solidFill>
                <a:latin typeface="Arial"/>
                <a:ea typeface="Arial"/>
                <a:cs typeface="Arial"/>
                <a:sym typeface="Arial"/>
              </a:rPr>
              <a:t>meest voorkomende duikongeval</a:t>
            </a:r>
            <a:r>
              <a:rPr lang="nl-NL" b="0" i="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 en kan worden veroorzaakt door een slechte klaartechniek of door te duiken met een verkoudheid.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i="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b="0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Heeft u een drenkeling of iemand met onderkoelingsverschijnselen, wikkel dan de deken met de zilveren kant naar binnen om het slachtoffer heen. Zo voorkomt u verdere onderkoeling: doordat de deken de lichaamstemperatuur vast houdt, </a:t>
            </a:r>
            <a:r>
              <a:rPr lang="nl-NL" b="1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koelt de drenkeling niet verder af</a:t>
            </a:r>
            <a:r>
              <a:rPr lang="nl-NL" b="0" i="0">
                <a:solidFill>
                  <a:srgbClr val="3E3E3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/>
          </a:p>
        </p:txBody>
      </p:sp>
      <p:sp>
        <p:nvSpPr>
          <p:cNvPr id="277" name="Google Shape;277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14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4" name="Google Shape;28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3" name="Google Shape;293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16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EA3664-4C21-4D72-A1EE-7BD93F1673D2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45101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EA3664-4C21-4D72-A1EE-7BD93F1673D2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348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DB5254EB-1AD2-4D8A-93F9-2AB3E6401D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190" y="-501650"/>
            <a:ext cx="10287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33F6-FAB6-402D-A57B-F80C336B9611}" type="datetime1">
              <a:rPr lang="nl-NL" smtClean="0"/>
              <a:t>4-6-2024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Rechthoek 7">
            <a:extLst>
              <a:ext uri="{FF2B5EF4-FFF2-40B4-BE49-F238E27FC236}">
                <a16:creationId xmlns:a16="http://schemas.microsoft.com/office/drawing/2014/main" id="{CCE9380D-B8B1-7ADF-78DE-107E47418CD0}"/>
              </a:ext>
            </a:extLst>
          </p:cNvPr>
          <p:cNvSpPr/>
          <p:nvPr userDrawn="1"/>
        </p:nvSpPr>
        <p:spPr>
          <a:xfrm>
            <a:off x="8951913" y="-331788"/>
            <a:ext cx="3240087" cy="7189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8" name="Afbeelding 8">
            <a:extLst>
              <a:ext uri="{FF2B5EF4-FFF2-40B4-BE49-F238E27FC236}">
                <a16:creationId xmlns:a16="http://schemas.microsoft.com/office/drawing/2014/main" id="{9FF981B7-E268-CE7B-E9EB-57DFC05ABF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66675" y="-331788"/>
            <a:ext cx="9018588" cy="718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Afbeelding 9">
            <a:extLst>
              <a:ext uri="{FF2B5EF4-FFF2-40B4-BE49-F238E27FC236}">
                <a16:creationId xmlns:a16="http://schemas.microsoft.com/office/drawing/2014/main" id="{CC522C09-9649-A9E1-25DB-78CE69A0E9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107613" y="4233863"/>
            <a:ext cx="1803400" cy="248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8298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Tx/>
              <a:buBlip>
                <a:blip r:embed="rId2"/>
              </a:buBlip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84DB-EBCF-46B2-B2A4-1EDDE168EF56}" type="datetime1">
              <a:rPr lang="nl-NL" smtClean="0"/>
              <a:t>4-6-2024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7220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A322-16C9-471B-8854-A2FD5B8D0CC0}" type="datetime1">
              <a:rPr lang="nl-NL" smtClean="0"/>
              <a:t>4-6-2024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325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FFD6F-EA60-4892-B5C8-2BC38C87740C}" type="datetime1">
              <a:rPr lang="nl-NL" smtClean="0"/>
              <a:t>4-6-2024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0466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Lucida Sans" panose="020B060203050402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ECEA-3E9B-48E8-97E8-90AA2EAA7A5E}" type="datetime1">
              <a:rPr lang="nl-NL" smtClean="0"/>
              <a:t>4-6-2024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1344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F9804-5B45-4705-8B20-5A74F6CEDAC5}" type="datetime1">
              <a:rPr lang="nl-NL" smtClean="0"/>
              <a:t>4-6-2024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579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AFA5C-F1BD-4082-A49E-ECD4A0DF771C}" type="datetime1">
              <a:rPr lang="nl-NL" smtClean="0"/>
              <a:t>4-6-2024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6840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C3B54-5EE2-4164-B140-B2913B0C8E7B}" type="datetime1">
              <a:rPr lang="nl-NL" smtClean="0"/>
              <a:t>4-6-2024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9682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D043-9BFC-4B36-852B-75372C9A62DA}" type="datetime1">
              <a:rPr lang="nl-NL" smtClean="0"/>
              <a:t>4-6-2024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210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1FA1-3D72-4E73-9447-FBD6FC2A1AE9}" type="datetime1">
              <a:rPr lang="nl-NL" smtClean="0"/>
              <a:t>4-6-2024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0421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21CE-A5DA-4CCC-BAC9-CB7039B5D1A8}" type="datetime1">
              <a:rPr lang="nl-NL" smtClean="0"/>
              <a:t>4-6-2024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51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0AF2F-1DCC-4A03-89AB-8D7408F6978E}" type="datetime1">
              <a:rPr lang="nl-NL" smtClean="0"/>
              <a:t>4-6-2024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NOB Workshop ongevallen simulatie 2024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5EED0-0960-4398-B09B-A4C89905CEE8}" type="slidenum">
              <a:rPr lang="nl-NL" smtClean="0"/>
              <a:t>‹nr.›</a:t>
            </a:fld>
            <a:endParaRPr lang="nl-NL"/>
          </a:p>
        </p:txBody>
      </p:sp>
      <p:pic>
        <p:nvPicPr>
          <p:cNvPr id="9" name="Afbeelding 6">
            <a:extLst>
              <a:ext uri="{FF2B5EF4-FFF2-40B4-BE49-F238E27FC236}">
                <a16:creationId xmlns:a16="http://schemas.microsoft.com/office/drawing/2014/main" id="{11122CE9-D148-366C-83FC-D804E07CF34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22745" y="-81882"/>
            <a:ext cx="12265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4208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EF823D"/>
          </a:solidFill>
          <a:latin typeface="Lucida Sans" panose="020B06020305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jp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AB8A082-83A4-82F9-9DD3-2EE8A92D8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51896" y="0"/>
            <a:ext cx="4540104" cy="2014830"/>
          </a:xfrm>
        </p:spPr>
        <p:txBody>
          <a:bodyPr>
            <a:normAutofit/>
          </a:bodyPr>
          <a:lstStyle/>
          <a:p>
            <a:r>
              <a:rPr lang="nl-NL" dirty="0"/>
              <a:t>Duik- Ongevallen</a:t>
            </a:r>
          </a:p>
        </p:txBody>
      </p:sp>
    </p:spTree>
    <p:extLst>
      <p:ext uri="{BB962C8B-B14F-4D97-AF65-F5344CB8AC3E}">
        <p14:creationId xmlns:p14="http://schemas.microsoft.com/office/powerpoint/2010/main" val="2823982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B56B003-13AB-8D5F-F01A-AED03B386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/>
              <a:t>Programma</a:t>
            </a:r>
            <a:br>
              <a:rPr lang="nl-NL" dirty="0"/>
            </a:br>
            <a:endParaRPr lang="nl-NL" dirty="0"/>
          </a:p>
        </p:txBody>
      </p:sp>
      <p:sp>
        <p:nvSpPr>
          <p:cNvPr id="27" name="Tijdelijke aanduiding voor inhoud 26">
            <a:extLst>
              <a:ext uri="{FF2B5EF4-FFF2-40B4-BE49-F238E27FC236}">
                <a16:creationId xmlns:a16="http://schemas.microsoft.com/office/drawing/2014/main" id="{369CBC6E-8050-9EA4-C00E-19F1112CF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8" y="1939039"/>
            <a:ext cx="6172200" cy="4873625"/>
          </a:xfrm>
        </p:spPr>
        <p:txBody>
          <a:bodyPr/>
          <a:lstStyle/>
          <a:p>
            <a:r>
              <a:rPr lang="nl-NL" sz="2800" dirty="0"/>
              <a:t> Kennismaking</a:t>
            </a:r>
          </a:p>
          <a:p>
            <a:pPr lvl="1"/>
            <a:r>
              <a:rPr lang="nl-NL" sz="2400" dirty="0"/>
              <a:t>5 Verenigingen</a:t>
            </a:r>
          </a:p>
          <a:p>
            <a:pPr lvl="1"/>
            <a:r>
              <a:rPr lang="nl-NL" sz="2400" dirty="0"/>
              <a:t>X instructeurs</a:t>
            </a:r>
          </a:p>
          <a:p>
            <a:pPr lvl="1"/>
            <a:r>
              <a:rPr lang="nl-NL" sz="2400" dirty="0"/>
              <a:t>1 Erik, 1 Gerwin, 1 Frans</a:t>
            </a:r>
          </a:p>
          <a:p>
            <a:r>
              <a:rPr lang="nl-NL" sz="2800" dirty="0"/>
              <a:t>Soorten ongevallen</a:t>
            </a:r>
          </a:p>
          <a:p>
            <a:r>
              <a:rPr lang="nl-NL" sz="2800" dirty="0"/>
              <a:t>De “juiste” hulp</a:t>
            </a:r>
          </a:p>
          <a:p>
            <a:r>
              <a:rPr lang="nl-NL" sz="2800" dirty="0"/>
              <a:t> Praktijk voorbereiden</a:t>
            </a:r>
          </a:p>
          <a:p>
            <a:r>
              <a:rPr lang="nl-NL" sz="2800" dirty="0"/>
              <a:t> Praktijk</a:t>
            </a:r>
          </a:p>
          <a:p>
            <a:r>
              <a:rPr lang="nl-NL" sz="2800" dirty="0"/>
              <a:t> Evaluatie</a:t>
            </a:r>
          </a:p>
          <a:p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E6851A3-7DAC-AAC3-769D-5A5221D81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1006" y="6433842"/>
            <a:ext cx="4114800" cy="365125"/>
          </a:xfrm>
        </p:spPr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1B9051-D132-40B1-A1A3-36CE6C74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2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C970957-DE4E-48F6-9B25-FB9B4FF53B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365" y="0"/>
            <a:ext cx="457200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2" descr="KNRM viert 200-jarig jubileum en nodigt merken uit aan boord">
            <a:extLst>
              <a:ext uri="{FF2B5EF4-FFF2-40B4-BE49-F238E27FC236}">
                <a16:creationId xmlns:a16="http://schemas.microsoft.com/office/drawing/2014/main" id="{E83513AD-2862-4CD1-B418-74FCAD2192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04" t="19278" r="33197" b="14768"/>
          <a:stretch/>
        </p:blipFill>
        <p:spPr bwMode="auto">
          <a:xfrm>
            <a:off x="0" y="5603057"/>
            <a:ext cx="1209822" cy="125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034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EABEAD-1640-DF8E-1C35-CD8E3E6E8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8182" y="296801"/>
            <a:ext cx="7432729" cy="1325563"/>
          </a:xfrm>
        </p:spPr>
        <p:txBody>
          <a:bodyPr/>
          <a:lstStyle/>
          <a:p>
            <a:r>
              <a:rPr lang="nl-NL" dirty="0"/>
              <a:t>Oh ja,</a:t>
            </a:r>
            <a:br>
              <a:rPr lang="nl-NL" dirty="0"/>
            </a:br>
            <a:r>
              <a:rPr lang="nl-NL" dirty="0"/>
              <a:t>en wij zijn…..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91E976D-33C4-BAAB-12F8-6912B457E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A83FF5B-1758-95CC-8686-698E65363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3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A904A57-F34D-424B-8182-211AB30C17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5" t="21060" r="23440" b="25381"/>
          <a:stretch/>
        </p:blipFill>
        <p:spPr>
          <a:xfrm>
            <a:off x="204225" y="1582078"/>
            <a:ext cx="5891775" cy="31099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335E3E50-3FED-49CF-9024-72D61FA49E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1" r="12687" b="27457"/>
          <a:stretch/>
        </p:blipFill>
        <p:spPr>
          <a:xfrm>
            <a:off x="6096000" y="3207019"/>
            <a:ext cx="4944744" cy="31493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36BE7D8-0FE1-4438-9E56-D85D179B8495}"/>
              </a:ext>
            </a:extLst>
          </p:cNvPr>
          <p:cNvSpPr txBox="1"/>
          <p:nvPr/>
        </p:nvSpPr>
        <p:spPr>
          <a:xfrm>
            <a:off x="6292312" y="1906292"/>
            <a:ext cx="2758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Rob Kool</a:t>
            </a:r>
          </a:p>
          <a:p>
            <a:r>
              <a:rPr lang="nl-NL" dirty="0"/>
              <a:t>NOB Docent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E725C79-D644-4EF5-AB07-0683053D6834}"/>
              </a:ext>
            </a:extLst>
          </p:cNvPr>
          <p:cNvSpPr txBox="1"/>
          <p:nvPr/>
        </p:nvSpPr>
        <p:spPr>
          <a:xfrm>
            <a:off x="4732151" y="5538066"/>
            <a:ext cx="2433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Kim Noordermeer</a:t>
            </a:r>
          </a:p>
          <a:p>
            <a:r>
              <a:rPr lang="nl-NL" dirty="0"/>
              <a:t>2* instructeur</a:t>
            </a:r>
          </a:p>
          <a:p>
            <a:r>
              <a:rPr lang="nl-NL" dirty="0"/>
              <a:t>Hoofddocent KNRM</a:t>
            </a:r>
          </a:p>
        </p:txBody>
      </p:sp>
    </p:spTree>
    <p:extLst>
      <p:ext uri="{BB962C8B-B14F-4D97-AF65-F5344CB8AC3E}">
        <p14:creationId xmlns:p14="http://schemas.microsoft.com/office/powerpoint/2010/main" val="75784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kstvak 15"/>
          <p:cNvSpPr txBox="1"/>
          <p:nvPr/>
        </p:nvSpPr>
        <p:spPr>
          <a:xfrm>
            <a:off x="10132902" y="6271322"/>
            <a:ext cx="1561972" cy="2974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 sz="1333" i="1" dirty="0">
              <a:solidFill>
                <a:schemeClr val="bg1">
                  <a:lumMod val="50000"/>
                </a:schemeClr>
              </a:solidFill>
              <a:latin typeface="Lucida Sans Serif"/>
              <a:cs typeface="Lucida Sans Serif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11633915" y="6441018"/>
            <a:ext cx="60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400" dirty="0"/>
          </a:p>
        </p:txBody>
      </p:sp>
      <p:sp>
        <p:nvSpPr>
          <p:cNvPr id="4" name="Tekstvak 3"/>
          <p:cNvSpPr txBox="1"/>
          <p:nvPr/>
        </p:nvSpPr>
        <p:spPr>
          <a:xfrm>
            <a:off x="10532976" y="6028052"/>
            <a:ext cx="5759247" cy="2504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pic>
        <p:nvPicPr>
          <p:cNvPr id="13" name="Afbeelding 1">
            <a:extLst>
              <a:ext uri="{FF2B5EF4-FFF2-40B4-BE49-F238E27FC236}">
                <a16:creationId xmlns:a16="http://schemas.microsoft.com/office/drawing/2014/main" id="{C3C67258-C5D2-41FB-98F6-A8770C911E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465" y="1028726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F36711EB-2931-14C5-938D-B1E61FCE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71814" cy="1325563"/>
          </a:xfrm>
        </p:spPr>
        <p:txBody>
          <a:bodyPr>
            <a:normAutofit/>
          </a:bodyPr>
          <a:lstStyle/>
          <a:p>
            <a:r>
              <a:rPr lang="nl-NL" dirty="0"/>
              <a:t>Redden, is dat eng?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707FC27D-CB5D-9A7C-3951-249A63530A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Wanneer spreek je van een redding?</a:t>
            </a:r>
          </a:p>
          <a:p>
            <a:r>
              <a:rPr lang="nl-NL" dirty="0"/>
              <a:t>Wanneer spreek je van een drenkeling?</a:t>
            </a:r>
          </a:p>
          <a:p>
            <a:r>
              <a:rPr lang="nl-NL" dirty="0"/>
              <a:t>Kun je alle (duik) ongevallen voorkomen?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A7A7180-2874-FC6B-086F-00690ECE5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328A30A-C785-99CB-9CFE-54CA22256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pPr/>
              <a:t>4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22AC6C6-F7E7-4FB0-B7A9-EBD051FAB6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94" y="1860384"/>
            <a:ext cx="6334932" cy="4223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99649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kstvak 15"/>
          <p:cNvSpPr txBox="1"/>
          <p:nvPr/>
        </p:nvSpPr>
        <p:spPr>
          <a:xfrm>
            <a:off x="10132902" y="6271322"/>
            <a:ext cx="1561972" cy="2974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 sz="1333" i="1" dirty="0">
              <a:solidFill>
                <a:schemeClr val="bg1">
                  <a:lumMod val="50000"/>
                </a:schemeClr>
              </a:solidFill>
              <a:latin typeface="Lucida Sans Serif"/>
              <a:cs typeface="Lucida Sans Serif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11633915" y="6441018"/>
            <a:ext cx="60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400" dirty="0"/>
          </a:p>
        </p:txBody>
      </p:sp>
      <p:sp>
        <p:nvSpPr>
          <p:cNvPr id="4" name="Tekstvak 3"/>
          <p:cNvSpPr txBox="1"/>
          <p:nvPr/>
        </p:nvSpPr>
        <p:spPr>
          <a:xfrm>
            <a:off x="10532976" y="6028052"/>
            <a:ext cx="5759247" cy="2504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pic>
        <p:nvPicPr>
          <p:cNvPr id="13" name="Afbeelding 1">
            <a:extLst>
              <a:ext uri="{FF2B5EF4-FFF2-40B4-BE49-F238E27FC236}">
                <a16:creationId xmlns:a16="http://schemas.microsoft.com/office/drawing/2014/main" id="{C3C67258-C5D2-41FB-98F6-A8770C911E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465" y="1028726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F36711EB-2931-14C5-938D-B1E61FCE7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Redden, is dat eng?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707FC27D-CB5D-9A7C-3951-249A63530A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Wanneer spreek je van een redding?</a:t>
            </a:r>
          </a:p>
          <a:p>
            <a:endParaRPr lang="nl-NL" dirty="0"/>
          </a:p>
          <a:p>
            <a:r>
              <a:rPr lang="nl-NL" dirty="0"/>
              <a:t>Wanneer spreek je van een drenkeling?</a:t>
            </a:r>
          </a:p>
          <a:p>
            <a:endParaRPr lang="nl-NL" dirty="0"/>
          </a:p>
          <a:p>
            <a:r>
              <a:rPr lang="nl-NL" dirty="0"/>
              <a:t>Kun je alle (duik) ongevallen voorkomen?</a:t>
            </a:r>
          </a:p>
        </p:txBody>
      </p:sp>
      <p:sp>
        <p:nvSpPr>
          <p:cNvPr id="12" name="Tijdelijke aanduiding voor inhoud 11">
            <a:extLst>
              <a:ext uri="{FF2B5EF4-FFF2-40B4-BE49-F238E27FC236}">
                <a16:creationId xmlns:a16="http://schemas.microsoft.com/office/drawing/2014/main" id="{2F3B190C-104C-4655-A055-596E452B3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17397" y="1805336"/>
            <a:ext cx="6364637" cy="4351338"/>
          </a:xfrm>
        </p:spPr>
        <p:txBody>
          <a:bodyPr/>
          <a:lstStyle/>
          <a:p>
            <a:r>
              <a:rPr lang="nl-NL" dirty="0"/>
              <a:t>Als je een persoon op het droge of in het natte helpt en de juiste zorg levert.</a:t>
            </a:r>
          </a:p>
          <a:p>
            <a:endParaRPr lang="nl-NL" dirty="0"/>
          </a:p>
          <a:p>
            <a:r>
              <a:rPr lang="nl-NL" dirty="0"/>
              <a:t>Iemand die in het water gevallen is en dreigt te verdrinken of al verdronken is.</a:t>
            </a:r>
          </a:p>
          <a:p>
            <a:endParaRPr lang="nl-NL" dirty="0"/>
          </a:p>
          <a:p>
            <a:r>
              <a:rPr lang="nl-NL" dirty="0"/>
              <a:t>Nee, je kunt het wel minimaliseren door veel te oefenen.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A7A7180-2874-FC6B-086F-00690ECE5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328A30A-C785-99CB-9CFE-54CA22256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621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1"/>
          <p:cNvSpPr txBox="1">
            <a:spLocks noGrp="1"/>
          </p:cNvSpPr>
          <p:nvPr>
            <p:ph type="title"/>
          </p:nvPr>
        </p:nvSpPr>
        <p:spPr>
          <a:xfrm>
            <a:off x="630936" y="181625"/>
            <a:ext cx="9145639" cy="16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ts val="4800"/>
              <a:buFont typeface="Calibri"/>
              <a:buNone/>
            </a:pPr>
            <a:r>
              <a:rPr lang="nl-NL"/>
              <a:t>De duikuitrusting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ts val="4800"/>
              <a:buFont typeface="Calibri"/>
              <a:buNone/>
            </a:pPr>
            <a:r>
              <a:rPr lang="nl-NL"/>
              <a:t>Hoe “kleed” je een duiker uit?</a:t>
            </a:r>
            <a:endParaRPr/>
          </a:p>
        </p:txBody>
      </p:sp>
      <p:sp>
        <p:nvSpPr>
          <p:cNvPr id="203" name="Google Shape;20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6</a:t>
            </a:fld>
            <a:endParaRPr/>
          </a:p>
        </p:txBody>
      </p:sp>
      <p:sp>
        <p:nvSpPr>
          <p:cNvPr id="204" name="Google Shape;204;p21"/>
          <p:cNvSpPr txBox="1">
            <a:spLocks noGrp="1"/>
          </p:cNvSpPr>
          <p:nvPr>
            <p:ph type="body" idx="1"/>
          </p:nvPr>
        </p:nvSpPr>
        <p:spPr>
          <a:xfrm>
            <a:off x="744450" y="2042925"/>
            <a:ext cx="10911744" cy="43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	</a:t>
            </a:r>
            <a:r>
              <a:rPr lang="nl-NL" b="1" i="1" dirty="0"/>
              <a:t>Duiker in het water:</a:t>
            </a:r>
            <a:endParaRPr b="1" i="1" dirty="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nl-NL" dirty="0"/>
              <a:t>Zorg via </a:t>
            </a:r>
            <a:r>
              <a:rPr lang="nl-NL" dirty="0" err="1"/>
              <a:t>inflator</a:t>
            </a:r>
            <a:r>
              <a:rPr lang="nl-NL" dirty="0"/>
              <a:t> voor voldoende drijvend vermogen. Koppel loodgordel/pockets los, maar laat niet zinken!!!</a:t>
            </a: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nl-NL" dirty="0"/>
              <a:t>Ontkoppel alle </a:t>
            </a:r>
            <a:r>
              <a:rPr lang="nl-NL" dirty="0" err="1"/>
              <a:t>inflator</a:t>
            </a:r>
            <a:r>
              <a:rPr lang="nl-NL" dirty="0"/>
              <a:t> slangen,</a:t>
            </a:r>
            <a:endParaRPr dirty="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nl-NL" dirty="0"/>
              <a:t>Klip alle klippen en gespen van het trimjacket los,</a:t>
            </a:r>
            <a:endParaRPr dirty="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nl-NL" dirty="0"/>
              <a:t>Hang het trimjacket aan de boot/ geef het aan het bootpersoneel,</a:t>
            </a:r>
            <a:endParaRPr dirty="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nl-NL" dirty="0"/>
              <a:t>Laat de duikuitrusting heel en in elkaar zitten,</a:t>
            </a:r>
            <a:endParaRPr dirty="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nl-NL" dirty="0"/>
              <a:t>Draai de kraan van de fles dicht,</a:t>
            </a:r>
            <a:endParaRPr dirty="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nl-NL" dirty="0"/>
              <a:t>Laat de computer om de pols/aan de fles zitten!</a:t>
            </a: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endParaRPr dirty="0"/>
          </a:p>
          <a:p>
            <a:pPr marL="914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b="1" i="1" dirty="0"/>
              <a:t>Duiker aan boord?</a:t>
            </a:r>
            <a:endParaRPr b="1" i="1" dirty="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nl-NL" dirty="0"/>
              <a:t>Rits het pak open (anders: Knip het pak open, </a:t>
            </a:r>
            <a:r>
              <a:rPr lang="nl-NL" b="1" dirty="0">
                <a:solidFill>
                  <a:srgbClr val="FF0000"/>
                </a:solidFill>
              </a:rPr>
              <a:t>nu even niet!!!),</a:t>
            </a:r>
            <a:endParaRPr b="1" dirty="0">
              <a:solidFill>
                <a:srgbClr val="FF0000"/>
              </a:solidFill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nl-NL" dirty="0"/>
              <a:t>Doe de cap af/ naar beneden,</a:t>
            </a: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nl-NL" dirty="0"/>
              <a:t>Geef duiker de “juiste” medische hulp (meestal zuurstof).</a:t>
            </a:r>
            <a:endParaRPr dirty="0"/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id="{C5520CF9-3D27-885C-4FB5-B8284FE2DCDC}"/>
              </a:ext>
            </a:extLst>
          </p:cNvPr>
          <p:cNvSpPr/>
          <p:nvPr/>
        </p:nvSpPr>
        <p:spPr>
          <a:xfrm rot="1453485">
            <a:off x="9685475" y="3680998"/>
            <a:ext cx="2906829" cy="251491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Lood is vaak geïntegreerd in trimvest of </a:t>
            </a:r>
            <a:r>
              <a:rPr lang="nl-NL" dirty="0" err="1"/>
              <a:t>wing</a:t>
            </a:r>
            <a:r>
              <a:rPr lang="nl-NL" dirty="0"/>
              <a:t>, maar er kan ook een losse loodgordel zijn. Dan kan slachtoffer zinken!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"/>
          <p:cNvSpPr txBox="1">
            <a:spLocks noGrp="1"/>
          </p:cNvSpPr>
          <p:nvPr>
            <p:ph type="title"/>
          </p:nvPr>
        </p:nvSpPr>
        <p:spPr>
          <a:xfrm>
            <a:off x="801025" y="181625"/>
            <a:ext cx="8975550" cy="16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ts val="4800"/>
              <a:buFont typeface="Calibri"/>
              <a:buNone/>
            </a:pPr>
            <a:r>
              <a:rPr lang="nl-NL"/>
              <a:t>De duikuitrusting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ts val="4800"/>
              <a:buFont typeface="Calibri"/>
              <a:buNone/>
            </a:pPr>
            <a:r>
              <a:rPr lang="nl-NL"/>
              <a:t>Wat doe je vooral wel/niet?</a:t>
            </a:r>
            <a:endParaRPr/>
          </a:p>
        </p:txBody>
      </p:sp>
      <p:sp>
        <p:nvSpPr>
          <p:cNvPr id="211" name="Google Shape;211;p22"/>
          <p:cNvSpPr txBox="1">
            <a:spLocks noGrp="1"/>
          </p:cNvSpPr>
          <p:nvPr>
            <p:ph type="body" idx="1"/>
          </p:nvPr>
        </p:nvSpPr>
        <p:spPr>
          <a:xfrm>
            <a:off x="801025" y="2388300"/>
            <a:ext cx="4992900" cy="37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l-NL" b="1" dirty="0">
                <a:highlight>
                  <a:srgbClr val="00FF00"/>
                </a:highlight>
              </a:rPr>
              <a:t>Wel:</a:t>
            </a:r>
            <a:endParaRPr b="1" dirty="0">
              <a:highlight>
                <a:srgbClr val="00FF00"/>
              </a:highlight>
            </a:endParaRPr>
          </a:p>
          <a:p>
            <a:pPr marL="508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Blip>
                <a:blip r:embed="rId3"/>
              </a:buBlip>
            </a:pPr>
            <a:r>
              <a:rPr lang="nl-NL" dirty="0"/>
              <a:t>Duikuitrusting afdoen,</a:t>
            </a:r>
          </a:p>
          <a:p>
            <a:pPr marL="508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Blip>
                <a:blip r:embed="rId3"/>
              </a:buBlip>
            </a:pPr>
            <a:r>
              <a:rPr lang="nl-NL" dirty="0"/>
              <a:t>Slachtoffer zoveel mogelijk horizontaal “verplaatsen”,</a:t>
            </a:r>
          </a:p>
          <a:p>
            <a:pPr marL="508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Blip>
                <a:blip r:embed="rId3"/>
              </a:buBlip>
            </a:pPr>
            <a:r>
              <a:rPr lang="nl-NL" dirty="0"/>
              <a:t>Kraan van persluchtfles dichtdraaien,</a:t>
            </a:r>
          </a:p>
          <a:p>
            <a:pPr marL="508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Blip>
                <a:blip r:embed="rId3"/>
              </a:buBlip>
            </a:pPr>
            <a:r>
              <a:rPr lang="nl-NL" dirty="0"/>
              <a:t>De computer meegeven aan de hulpdiensten.</a:t>
            </a: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endParaRPr dirty="0"/>
          </a:p>
        </p:txBody>
      </p:sp>
      <p:sp>
        <p:nvSpPr>
          <p:cNvPr id="212" name="Google Shape;21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7</a:t>
            </a:fld>
            <a:endParaRPr/>
          </a:p>
        </p:txBody>
      </p:sp>
      <p:sp>
        <p:nvSpPr>
          <p:cNvPr id="213" name="Google Shape;213;p22"/>
          <p:cNvSpPr txBox="1">
            <a:spLocks noGrp="1"/>
          </p:cNvSpPr>
          <p:nvPr>
            <p:ph type="body" idx="1"/>
          </p:nvPr>
        </p:nvSpPr>
        <p:spPr>
          <a:xfrm>
            <a:off x="5794075" y="2388300"/>
            <a:ext cx="5893100" cy="3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b="1" dirty="0">
                <a:highlight>
                  <a:srgbClr val="FF0000"/>
                </a:highlight>
              </a:rPr>
              <a:t>Niet:</a:t>
            </a:r>
            <a:endParaRPr b="1" dirty="0">
              <a:highlight>
                <a:srgbClr val="FF0000"/>
              </a:highlight>
            </a:endParaRPr>
          </a:p>
          <a:p>
            <a:pPr marL="508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Blip>
                <a:blip r:embed="rId3"/>
              </a:buBlip>
            </a:pPr>
            <a:r>
              <a:rPr lang="nl-NL" dirty="0"/>
              <a:t>Duikuitrusting demonteren, tenzij computer aan automaat (console) zit,</a:t>
            </a:r>
          </a:p>
          <a:p>
            <a:pPr marL="508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Blip>
                <a:blip r:embed="rId3"/>
              </a:buBlip>
            </a:pPr>
            <a:r>
              <a:rPr lang="nl-NL" dirty="0"/>
              <a:t>Trimvest of </a:t>
            </a:r>
            <a:r>
              <a:rPr lang="nl-NL" dirty="0" err="1"/>
              <a:t>wing</a:t>
            </a:r>
            <a:r>
              <a:rPr lang="nl-NL" dirty="0"/>
              <a:t> afdoen </a:t>
            </a:r>
            <a:r>
              <a:rPr lang="nl-NL" b="1" dirty="0"/>
              <a:t>voor</a:t>
            </a:r>
            <a:r>
              <a:rPr lang="nl-NL" dirty="0"/>
              <a:t> losse loodgordel is verwijderd.</a:t>
            </a:r>
            <a:endParaRPr dirty="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12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ts val="4400"/>
              <a:buFont typeface="Calibri"/>
              <a:buNone/>
            </a:pPr>
            <a:r>
              <a:rPr lang="nl-NL" sz="4400"/>
              <a:t>Meest voorkomende duikongevallen?</a:t>
            </a:r>
            <a:endParaRPr/>
          </a:p>
        </p:txBody>
      </p:sp>
      <p:sp>
        <p:nvSpPr>
          <p:cNvPr id="229" name="Google Shape;229;p24"/>
          <p:cNvSpPr txBox="1">
            <a:spLocks noGrp="1"/>
          </p:cNvSpPr>
          <p:nvPr>
            <p:ph type="body" idx="1"/>
          </p:nvPr>
        </p:nvSpPr>
        <p:spPr>
          <a:xfrm>
            <a:off x="774192" y="1214651"/>
            <a:ext cx="10515600" cy="5401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Blip>
                <a:blip r:embed="rId3"/>
              </a:buBlip>
            </a:pPr>
            <a:r>
              <a:rPr lang="nl-NL" sz="2400" dirty="0">
                <a:latin typeface="Calibri"/>
                <a:ea typeface="Calibri"/>
                <a:cs typeface="Calibri"/>
                <a:sym typeface="Calibri"/>
              </a:rPr>
              <a:t>Onderkoeling/ oververhitting</a:t>
            </a:r>
            <a:endParaRPr dirty="0"/>
          </a:p>
          <a:p>
            <a: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Blip>
                <a:blip r:embed="rId3"/>
              </a:buBlip>
            </a:pPr>
            <a:r>
              <a:rPr lang="nl-NL" sz="2400" dirty="0">
                <a:latin typeface="Calibri"/>
                <a:ea typeface="Calibri"/>
                <a:cs typeface="Calibri"/>
                <a:sym typeface="Calibri"/>
              </a:rPr>
              <a:t>Uitdroging </a:t>
            </a:r>
            <a:endParaRPr dirty="0"/>
          </a:p>
          <a:p>
            <a: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Blip>
                <a:blip r:embed="rId3"/>
              </a:buBlip>
            </a:pPr>
            <a:r>
              <a:rPr lang="nl-NL" sz="2400" dirty="0">
                <a:latin typeface="Calibri"/>
                <a:ea typeface="Calibri"/>
                <a:cs typeface="Calibri"/>
                <a:sym typeface="Calibri"/>
              </a:rPr>
              <a:t>Kramp </a:t>
            </a:r>
            <a:endParaRPr dirty="0"/>
          </a:p>
          <a:p>
            <a: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Blip>
                <a:blip r:embed="rId3"/>
              </a:buBlip>
            </a:pPr>
            <a:r>
              <a:rPr lang="nl-NL" sz="2400" dirty="0">
                <a:latin typeface="Calibri"/>
                <a:ea typeface="Calibri"/>
                <a:cs typeface="Calibri"/>
                <a:sym typeface="Calibri"/>
              </a:rPr>
              <a:t>Stikstof (N2): Decompressieziekte/Stikstofnarcose</a:t>
            </a:r>
            <a:endParaRPr dirty="0"/>
          </a:p>
          <a:p>
            <a: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2124"/>
              </a:buClr>
              <a:buSzPts val="2400"/>
              <a:buBlip>
                <a:blip r:embed="rId3"/>
              </a:buBlip>
            </a:pPr>
            <a:r>
              <a:rPr lang="nl-NL" sz="2400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Barotrauma van het middenoor (</a:t>
            </a:r>
            <a:r>
              <a:rPr lang="nl-NL" sz="2400" dirty="0" err="1">
                <a:latin typeface="Calibri"/>
                <a:ea typeface="Calibri"/>
                <a:cs typeface="Calibri"/>
                <a:sym typeface="Calibri"/>
              </a:rPr>
              <a:t>Aerotritis</a:t>
            </a:r>
            <a:r>
              <a:rPr lang="nl-NL" sz="2400" dirty="0">
                <a:latin typeface="Calibri"/>
                <a:ea typeface="Calibri"/>
                <a:cs typeface="Calibri"/>
                <a:sym typeface="Calibri"/>
              </a:rPr>
              <a:t>)/longen </a:t>
            </a:r>
            <a:endParaRPr dirty="0"/>
          </a:p>
          <a:p>
            <a: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Blip>
                <a:blip r:embed="rId3"/>
              </a:buBlip>
            </a:pPr>
            <a:r>
              <a:rPr lang="nl-NL" sz="2400" dirty="0">
                <a:latin typeface="Calibri"/>
                <a:ea typeface="Calibri"/>
                <a:cs typeface="Calibri"/>
                <a:sym typeface="Calibri"/>
              </a:rPr>
              <a:t>Gasmengsel ongevallen (Technisch Duiken)</a:t>
            </a:r>
            <a:endParaRPr dirty="0"/>
          </a:p>
          <a:p>
            <a:pPr marL="457200" lvl="0" indent="-279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dirty="0"/>
          </a:p>
        </p:txBody>
      </p:sp>
      <p:sp>
        <p:nvSpPr>
          <p:cNvPr id="230" name="Google Shape;23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8</a:t>
            </a:fld>
            <a:endParaRPr/>
          </a:p>
        </p:txBody>
      </p:sp>
      <p:pic>
        <p:nvPicPr>
          <p:cNvPr id="231" name="Google Shape;231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95578" y="3874030"/>
            <a:ext cx="5057961" cy="284744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2" name="Google Shape;232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5401" y="3872089"/>
            <a:ext cx="4478867" cy="2985911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3" name="Google Shape;233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46723" y="1227588"/>
            <a:ext cx="2743200" cy="3672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C7A99738-0604-BD29-16D7-C6AE59085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 txBox="1">
            <a:spLocks noGrp="1"/>
          </p:cNvSpPr>
          <p:nvPr>
            <p:ph type="title"/>
          </p:nvPr>
        </p:nvSpPr>
        <p:spPr>
          <a:xfrm>
            <a:off x="382588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ct val="100000"/>
              <a:buFont typeface="Calibri"/>
              <a:buNone/>
            </a:pPr>
            <a:r>
              <a:rPr lang="nl-NL" sz="4800" dirty="0"/>
              <a:t>Meest voorkomende duikongevallen?</a:t>
            </a:r>
            <a:endParaRPr sz="4800" dirty="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9A37F5D-7052-4818-8A34-199911E5A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145" y="938377"/>
            <a:ext cx="5043487" cy="641985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EF7A3D"/>
                </a:solidFill>
              </a:rPr>
              <a:t>Onderkoeling 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00B0D33-E204-4A1A-9C3A-AC98F8FF7BA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6124" y="1470660"/>
            <a:ext cx="5800627" cy="4663440"/>
          </a:xfrm>
        </p:spPr>
        <p:txBody>
          <a:bodyPr>
            <a:normAutofit fontScale="25000" lnSpcReduction="20000"/>
          </a:bodyPr>
          <a:lstStyle/>
          <a:p>
            <a:pPr marL="11430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7200" b="1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Wat stel je vast bij onderkoeling?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Koude, bleke en droge huid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Mogelijk blauwe lippen, oren, vingers en tenen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De ademhaling gaat van erg snel naar langzaam en oppervlakkig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Soms oncontroleerbaar rillen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Vermoeidheid en suffigheid</a:t>
            </a:r>
          </a:p>
          <a:p>
            <a:pPr marL="11430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nl-NL" sz="7200" dirty="0">
              <a:latin typeface="Calibri" panose="020F0502020204030204" pitchFamily="34" charset="0"/>
            </a:endParaRPr>
          </a:p>
          <a:p>
            <a:pPr marL="11430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7200" b="1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Wat doe je bij onderkoeling?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Breng het slachtoffer naar een warmere omgeving.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Verwijder (knip) eventueel </a:t>
            </a:r>
            <a:r>
              <a:rPr lang="nl-NL" sz="7200" dirty="0">
                <a:solidFill>
                  <a:schemeClr val="tx1"/>
                </a:solidFill>
                <a:latin typeface="Calibri" panose="020F0502020204030204" pitchFamily="34" charset="0"/>
              </a:rPr>
              <a:t>duikpak.</a:t>
            </a:r>
            <a:endParaRPr lang="nl-NL" sz="7200" b="0" i="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Wikkel het slachtoffer in een (isolatie)deken. Zorg dat die deken ook over het hoofd gaat. Pak armen en benen zo nodig afzonderlijk in.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Geef het slachtoffer </a:t>
            </a:r>
            <a:r>
              <a:rPr lang="nl-NL" sz="7200" b="0" i="0" u="sng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niets</a:t>
            </a: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te eten en drinken als deze suf is of wordt.</a:t>
            </a:r>
          </a:p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3AC9DF5-88A6-4ED4-B9A1-6796AA3F306F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842109" y="927867"/>
            <a:ext cx="5183188" cy="641985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F5883D"/>
                </a:solidFill>
              </a:rPr>
              <a:t>Oververhitting 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48F9B76-A82B-4A3A-9CD5-E6302E22A2AF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5824045" y="1420407"/>
            <a:ext cx="6178769" cy="4663440"/>
          </a:xfrm>
        </p:spPr>
        <p:txBody>
          <a:bodyPr>
            <a:normAutofit fontScale="25000" lnSpcReduction="20000"/>
          </a:bodyPr>
          <a:lstStyle/>
          <a:p>
            <a:pPr marL="17100" indent="0" algn="l">
              <a:lnSpc>
                <a:spcPct val="120000"/>
              </a:lnSpc>
              <a:spcBef>
                <a:spcPts val="600"/>
              </a:spcBef>
              <a:buNone/>
            </a:pPr>
            <a:r>
              <a:rPr lang="nl-NL" sz="7200" b="1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Wat stel je vast bij hitte-uitputting?</a:t>
            </a:r>
          </a:p>
          <a:p>
            <a:pPr marL="1274400" indent="-1143000"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Veel zweet</a:t>
            </a:r>
          </a:p>
          <a:p>
            <a:pPr marL="1274400" indent="-1143000"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Bleek of rood zien</a:t>
            </a:r>
          </a:p>
          <a:p>
            <a:pPr marL="1274400" indent="-1143000"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Hoofdpijn, duizeligheid, braken</a:t>
            </a:r>
          </a:p>
          <a:p>
            <a:pPr marL="1274400" indent="-1143000"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Spierkrampen</a:t>
            </a:r>
          </a:p>
          <a:p>
            <a:pPr marL="1274400" indent="-1143000"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Ernstige vermoeidheid, slap voelen, soms flauwvallen</a:t>
            </a:r>
          </a:p>
          <a:p>
            <a:pPr marL="1274400" indent="-1143000"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Fouten maken als je handelingen moet uitvoeren</a:t>
            </a:r>
            <a:endParaRPr lang="nl-NL" sz="7200" b="1" i="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17100" indent="0" algn="l">
              <a:lnSpc>
                <a:spcPct val="120000"/>
              </a:lnSpc>
              <a:spcBef>
                <a:spcPts val="600"/>
              </a:spcBef>
              <a:buNone/>
            </a:pPr>
            <a:r>
              <a:rPr lang="nl-NL" sz="7200" b="1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Wat doe je bij hitte-uitputting?</a:t>
            </a:r>
          </a:p>
          <a:p>
            <a:pPr marL="988650" indent="-857250"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Laat het slachtoffer duikkleding uittrekken.</a:t>
            </a:r>
          </a:p>
          <a:p>
            <a:pPr marL="988650" indent="-857250"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Kan iemand zitten? Dan met de voeten in koud water.</a:t>
            </a:r>
          </a:p>
          <a:p>
            <a:pPr marL="988650" indent="-857250"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Is iemand slap en ernstig vermoeid? Laat het slachtoffer liggen en start met koelen. </a:t>
            </a:r>
          </a:p>
          <a:p>
            <a:pPr marL="988650" indent="-857250"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Laat iemand (isotone) sportdrank drinken die niet te koud is, en laat iemand eventueel iets eten.</a:t>
            </a:r>
          </a:p>
          <a:p>
            <a:pPr marL="988650" indent="-857250"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Koel en stretch verkrampte spier(en).</a:t>
            </a:r>
          </a:p>
          <a:p>
            <a:pPr marL="988650" indent="-857250" algn="l">
              <a:lnSpc>
                <a:spcPct val="120000"/>
              </a:lnSpc>
              <a:spcBef>
                <a:spcPts val="0"/>
              </a:spcBef>
            </a:pP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Zorg eventueel voor schaduw door een </a:t>
            </a:r>
            <a:r>
              <a:rPr lang="nl-NL" sz="72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reddingsdeken</a:t>
            </a:r>
            <a:r>
              <a:rPr lang="nl-NL" sz="7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boven het slachtoffer te houden.</a:t>
            </a:r>
          </a:p>
          <a:p>
            <a:endParaRPr lang="nl-NL" dirty="0"/>
          </a:p>
        </p:txBody>
      </p:sp>
      <p:sp>
        <p:nvSpPr>
          <p:cNvPr id="241" name="Google Shape;241;p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9</a:t>
            </a:fld>
            <a:endParaRPr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E83F9C9-7B1A-8025-E843-CD35E76E8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5B3DF67-C035-4063-BEBF-B7BAFFCD1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076" y="4140584"/>
            <a:ext cx="3380316" cy="2535237"/>
          </a:xfrm>
          <a:prstGeom prst="rect">
            <a:avLst/>
          </a:prstGeom>
        </p:spPr>
      </p:pic>
      <p:sp>
        <p:nvSpPr>
          <p:cNvPr id="247" name="Google Shape;247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ct val="100000"/>
              <a:buFont typeface="Calibri"/>
              <a:buNone/>
            </a:pPr>
            <a:r>
              <a:rPr lang="nl-NL" sz="4400" dirty="0"/>
              <a:t>Meest voorkomende duikongevallen?</a:t>
            </a:r>
            <a:endParaRPr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ct val="100000"/>
              <a:buFont typeface="Calibri"/>
              <a:buNone/>
            </a:pPr>
            <a:r>
              <a:rPr lang="nl-NL" sz="4400" dirty="0"/>
              <a:t>Uitdroging</a:t>
            </a:r>
            <a:endParaRPr sz="440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063DED5-B893-4EA1-9304-724EF662899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441200" y="2554165"/>
            <a:ext cx="4374018" cy="3684588"/>
          </a:xfrm>
        </p:spPr>
        <p:txBody>
          <a:bodyPr>
            <a:normAutofit/>
          </a:bodyPr>
          <a:lstStyle/>
          <a:p>
            <a:r>
              <a:rPr lang="nl-NL" sz="2400" dirty="0"/>
              <a:t>Geen vocht afdrijvende dranken drinken voor de duik.</a:t>
            </a:r>
          </a:p>
          <a:p>
            <a:pPr lvl="1"/>
            <a:r>
              <a:rPr lang="nl-NL" sz="2000" dirty="0"/>
              <a:t>Koffie, thee, alcoholische dranken.</a:t>
            </a:r>
          </a:p>
          <a:p>
            <a:r>
              <a:rPr lang="nl-NL" sz="2400" dirty="0"/>
              <a:t>Drink wel water en sportdranken voor EN na de duik om vocht aan te vullen!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EB73C90-50FD-4EBE-8FBB-94956BF9426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935420" y="1681163"/>
            <a:ext cx="10989879" cy="578561"/>
          </a:xfrm>
        </p:spPr>
        <p:txBody>
          <a:bodyPr/>
          <a:lstStyle/>
          <a:p>
            <a:r>
              <a:rPr lang="nl-NL" dirty="0"/>
              <a:t>Symptomen                                                                         Wat doe je?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3988F21-9EDF-4298-9159-77CC3FBED235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997731" y="2368565"/>
            <a:ext cx="5183188" cy="4022481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nl-NL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Een suf en een lusteloos gevoel.</a:t>
            </a:r>
          </a:p>
          <a:p>
            <a:pPr algn="l"/>
            <a:r>
              <a:rPr lang="nl-NL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Niet of nauwelijks kunnen plassen.</a:t>
            </a:r>
          </a:p>
          <a:p>
            <a:pPr algn="l"/>
            <a:r>
              <a:rPr lang="nl-NL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Snel ademen.</a:t>
            </a:r>
          </a:p>
          <a:p>
            <a:pPr algn="l"/>
            <a:r>
              <a:rPr lang="nl-NL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Ogen die erg diep liggen.</a:t>
            </a:r>
          </a:p>
          <a:p>
            <a:pPr algn="l"/>
            <a:r>
              <a:rPr lang="nl-NL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Koude handen, vingers, armen, tenen, voeten en benen.</a:t>
            </a:r>
          </a:p>
          <a:p>
            <a:pPr algn="l"/>
            <a:r>
              <a:rPr lang="nl-NL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Een huidplooi die omhoog blijft staan als u deze zachtjes omhoog trekt.</a:t>
            </a:r>
          </a:p>
          <a:p>
            <a:pPr algn="l"/>
            <a:r>
              <a:rPr lang="nl-NL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Een droge mond en lippen.</a:t>
            </a:r>
          </a:p>
          <a:p>
            <a:pPr algn="l"/>
            <a:r>
              <a:rPr lang="nl-NL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Hoofdpijn.</a:t>
            </a:r>
          </a:p>
          <a:p>
            <a:endParaRPr lang="nl-NL" sz="2000" dirty="0"/>
          </a:p>
        </p:txBody>
      </p:sp>
      <p:sp>
        <p:nvSpPr>
          <p:cNvPr id="249" name="Google Shape;249;p2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10</a:t>
            </a:fld>
            <a:endParaRPr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35F0205-45E4-F1A9-BF2E-E19B7A2FF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DE092D0F-4DC6-435D-9E72-A2E9E1AA5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081" y="4953290"/>
            <a:ext cx="2857500" cy="2038350"/>
          </a:xfrm>
          <a:prstGeom prst="rect">
            <a:avLst/>
          </a:prstGeom>
        </p:spPr>
      </p:pic>
      <p:sp>
        <p:nvSpPr>
          <p:cNvPr id="255" name="Google Shape;255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ct val="100000"/>
              <a:buFont typeface="Calibri"/>
              <a:buNone/>
            </a:pPr>
            <a:r>
              <a:rPr lang="nl-NL" sz="4400"/>
              <a:t>Meest voorkomende duikongevallen?</a:t>
            </a:r>
            <a:endParaRPr sz="44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ct val="100000"/>
              <a:buFont typeface="Calibri"/>
              <a:buNone/>
            </a:pPr>
            <a:r>
              <a:rPr lang="nl-NL" sz="4400"/>
              <a:t>Kramp</a:t>
            </a:r>
            <a:endParaRPr sz="440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983DF67-EDF3-4E77-8FC8-FF85892BA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57126"/>
          </a:xfrm>
        </p:spPr>
        <p:txBody>
          <a:bodyPr>
            <a:normAutofit/>
          </a:bodyPr>
          <a:lstStyle/>
          <a:p>
            <a:r>
              <a:rPr lang="nl-NL" dirty="0"/>
              <a:t>Symptomen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596A8CE-F28F-4678-9228-D3E2F84E22F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24910" y="2237327"/>
            <a:ext cx="5230320" cy="4473527"/>
          </a:xfrm>
        </p:spPr>
        <p:txBody>
          <a:bodyPr>
            <a:normAutofit/>
          </a:bodyPr>
          <a:lstStyle/>
          <a:p>
            <a:pPr algn="l" fontAlgn="auto"/>
            <a:r>
              <a:rPr lang="nl-NL" i="0" dirty="0">
                <a:solidFill>
                  <a:srgbClr val="181818"/>
                </a:solidFill>
                <a:effectLst/>
                <a:latin typeface="Calibri" panose="020F0502020204030204" pitchFamily="34" charset="0"/>
              </a:rPr>
              <a:t>Plotselinge, scherpe pijn</a:t>
            </a:r>
          </a:p>
          <a:p>
            <a:pPr algn="l" fontAlgn="auto"/>
            <a:r>
              <a:rPr lang="nl-NL" i="0" dirty="0">
                <a:solidFill>
                  <a:srgbClr val="181818"/>
                </a:solidFill>
                <a:effectLst/>
                <a:latin typeface="Calibri" panose="020F0502020204030204" pitchFamily="34" charset="0"/>
              </a:rPr>
              <a:t>Stijfheid of gespannenheid</a:t>
            </a:r>
          </a:p>
          <a:p>
            <a:pPr algn="l" fontAlgn="auto"/>
            <a:r>
              <a:rPr lang="nl-NL" i="0" dirty="0">
                <a:solidFill>
                  <a:srgbClr val="181818"/>
                </a:solidFill>
                <a:effectLst/>
                <a:latin typeface="Calibri" panose="020F0502020204030204" pitchFamily="34" charset="0"/>
              </a:rPr>
              <a:t>Zichtbare of voelbare verharding </a:t>
            </a:r>
          </a:p>
          <a:p>
            <a:pPr algn="l" fontAlgn="auto"/>
            <a:r>
              <a:rPr lang="nl-NL" i="0" dirty="0">
                <a:solidFill>
                  <a:srgbClr val="181818"/>
                </a:solidFill>
                <a:effectLst/>
                <a:latin typeface="Calibri" panose="020F0502020204030204" pitchFamily="34" charset="0"/>
              </a:rPr>
              <a:t>Ongemak of een zeurend gevoel </a:t>
            </a:r>
          </a:p>
          <a:p>
            <a:pPr algn="l" fontAlgn="auto"/>
            <a:r>
              <a:rPr lang="nl-NL" i="0" dirty="0">
                <a:solidFill>
                  <a:srgbClr val="181818"/>
                </a:solidFill>
                <a:effectLst/>
                <a:latin typeface="Calibri" panose="020F0502020204030204" pitchFamily="34" charset="0"/>
              </a:rPr>
              <a:t>Problemen met bewegen</a:t>
            </a:r>
          </a:p>
          <a:p>
            <a:pPr algn="l" fontAlgn="auto"/>
            <a:r>
              <a:rPr lang="nl-NL" i="0" dirty="0">
                <a:solidFill>
                  <a:srgbClr val="181818"/>
                </a:solidFill>
                <a:effectLst/>
                <a:latin typeface="Calibri" panose="020F0502020204030204" pitchFamily="34" charset="0"/>
              </a:rPr>
              <a:t>Zwelling of roodheid</a:t>
            </a:r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84FDD40-6073-4A51-8DB1-B11BA7E1320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457126"/>
          </a:xfrm>
        </p:spPr>
        <p:txBody>
          <a:bodyPr>
            <a:normAutofit/>
          </a:bodyPr>
          <a:lstStyle/>
          <a:p>
            <a:r>
              <a:rPr lang="nl-NL" dirty="0"/>
              <a:t>Behandeling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089D899-01A1-44EA-8AF4-11909FC34346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172200" y="2384472"/>
            <a:ext cx="5814694" cy="4227343"/>
          </a:xfrm>
        </p:spPr>
        <p:txBody>
          <a:bodyPr/>
          <a:lstStyle/>
          <a:p>
            <a:r>
              <a:rPr lang="nl-NL" dirty="0"/>
              <a:t>Masseren</a:t>
            </a:r>
          </a:p>
          <a:p>
            <a:r>
              <a:rPr lang="nl-NL" dirty="0"/>
              <a:t>Tegendruk geven</a:t>
            </a:r>
          </a:p>
          <a:p>
            <a:r>
              <a:rPr lang="nl-NL" dirty="0"/>
              <a:t>Aan boord: vocht toedienen</a:t>
            </a:r>
          </a:p>
          <a:p>
            <a:endParaRPr lang="nl-NL" dirty="0"/>
          </a:p>
          <a:p>
            <a:endParaRPr lang="nl-NL" sz="2400" dirty="0"/>
          </a:p>
          <a:p>
            <a:endParaRPr lang="nl-NL" dirty="0"/>
          </a:p>
        </p:txBody>
      </p:sp>
      <p:sp>
        <p:nvSpPr>
          <p:cNvPr id="257" name="Google Shape;257;p2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11</a:t>
            </a:fld>
            <a:endParaRPr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CD33037-E3C1-44E6-B46C-B36D1327F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4856" y="4070032"/>
            <a:ext cx="3291840" cy="2468880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BC068D1-9AB3-7BFA-5566-0E1C0C2A2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ct val="100000"/>
              <a:buFont typeface="Calibri"/>
              <a:buNone/>
            </a:pPr>
            <a:r>
              <a:rPr lang="nl-NL" sz="4400" dirty="0"/>
              <a:t>Meest voorkomende duikongevallen?</a:t>
            </a:r>
            <a:endParaRPr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ct val="100000"/>
              <a:buFont typeface="Calibri"/>
              <a:buNone/>
            </a:pPr>
            <a:r>
              <a:rPr lang="nl-NL" sz="4400" dirty="0"/>
              <a:t>Stikstof (N2) aandoeningen</a:t>
            </a:r>
            <a:endParaRPr sz="4400" dirty="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F417BF7-4D5D-4697-A079-9EA3A8A14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488" y="1595438"/>
            <a:ext cx="5157787" cy="938212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rgbClr val="EF7A3D"/>
                </a:solidFill>
              </a:rPr>
              <a:t>Stikstofnarcose:</a:t>
            </a:r>
          </a:p>
          <a:p>
            <a:r>
              <a:rPr lang="nl-NL" dirty="0"/>
              <a:t>Symptomen 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80720A-1133-43CE-B3B8-C8A4C8FF289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67256" y="2482057"/>
            <a:ext cx="5773392" cy="3684588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nl-NL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uforisch gevoel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dirty="0">
                <a:solidFill>
                  <a:schemeClr val="tx1"/>
                </a:solidFill>
                <a:latin typeface="Calibri" panose="020F0502020204030204" pitchFamily="34" charset="0"/>
              </a:rPr>
              <a:t>A</a:t>
            </a:r>
            <a:r>
              <a:rPr lang="nl-NL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ngstig gevoel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dirty="0">
                <a:solidFill>
                  <a:schemeClr val="tx1"/>
                </a:solidFill>
                <a:latin typeface="Calibri" panose="020F0502020204030204" pitchFamily="34" charset="0"/>
              </a:rPr>
              <a:t>Tr</a:t>
            </a:r>
            <a:r>
              <a:rPr lang="nl-NL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ager reageren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Verminderd beoordelingsvermogen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nl-NL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isselijkheid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dirty="0">
                <a:solidFill>
                  <a:schemeClr val="tx1"/>
                </a:solidFill>
                <a:latin typeface="Calibri" panose="020F0502020204030204" pitchFamily="34" charset="0"/>
              </a:rPr>
              <a:t>Du</a:t>
            </a:r>
            <a:r>
              <a:rPr lang="nl-NL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izeligheid</a:t>
            </a:r>
          </a:p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AD262DC-C21C-4CCC-9191-7870C80723C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600700" y="1690688"/>
            <a:ext cx="5183188" cy="823912"/>
          </a:xfrm>
        </p:spPr>
        <p:txBody>
          <a:bodyPr>
            <a:normAutofit/>
          </a:bodyPr>
          <a:lstStyle/>
          <a:p>
            <a:r>
              <a:rPr lang="nl-NL" dirty="0"/>
              <a:t>Wat doe je?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4C8DB58-6B59-4EAB-AA77-540871EA03E7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5829299" y="6145212"/>
            <a:ext cx="6257926" cy="827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Zuurstof geven, transport voorbereiden</a:t>
            </a:r>
          </a:p>
        </p:txBody>
      </p:sp>
      <p:sp>
        <p:nvSpPr>
          <p:cNvPr id="265" name="Google Shape;265;p2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12</a:t>
            </a:fld>
            <a:endParaRPr dirty="0"/>
          </a:p>
        </p:txBody>
      </p:sp>
      <p:sp>
        <p:nvSpPr>
          <p:cNvPr id="6" name="Tijdelijke aanduiding voor tekst 1">
            <a:extLst>
              <a:ext uri="{FF2B5EF4-FFF2-40B4-BE49-F238E27FC236}">
                <a16:creationId xmlns:a16="http://schemas.microsoft.com/office/drawing/2014/main" id="{174B039D-7334-08F1-E76D-5F58FFD6F6CA}"/>
              </a:ext>
            </a:extLst>
          </p:cNvPr>
          <p:cNvSpPr txBox="1">
            <a:spLocks/>
          </p:cNvSpPr>
          <p:nvPr/>
        </p:nvSpPr>
        <p:spPr>
          <a:xfrm>
            <a:off x="453245" y="5407628"/>
            <a:ext cx="5157787" cy="93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nl-NL" dirty="0">
                <a:solidFill>
                  <a:srgbClr val="EF7A3D"/>
                </a:solidFill>
              </a:rPr>
              <a:t>Decompressie (vorming stikstofbellen):</a:t>
            </a:r>
          </a:p>
          <a:p>
            <a:r>
              <a:rPr lang="nl-NL" dirty="0"/>
              <a:t>Symptomen: zie volgende pagina 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C7A3C705-421A-C18F-2E25-88E607313B2F}"/>
              </a:ext>
            </a:extLst>
          </p:cNvPr>
          <p:cNvSpPr txBox="1">
            <a:spLocks/>
          </p:cNvSpPr>
          <p:nvPr/>
        </p:nvSpPr>
        <p:spPr>
          <a:xfrm>
            <a:off x="5295572" y="5826344"/>
            <a:ext cx="5183188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nl-NL" dirty="0"/>
              <a:t>Wat doe je?</a:t>
            </a:r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7D85B99F-7D0A-1A3D-E39F-30B73FE52603}"/>
              </a:ext>
            </a:extLst>
          </p:cNvPr>
          <p:cNvSpPr txBox="1">
            <a:spLocks/>
          </p:cNvSpPr>
          <p:nvPr/>
        </p:nvSpPr>
        <p:spPr>
          <a:xfrm>
            <a:off x="5800725" y="2392362"/>
            <a:ext cx="5183188" cy="617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nl-NL" dirty="0"/>
              <a:t>Niets, verdwijnt bij opstijging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9ED6987C-A101-3984-C36E-A61635E84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ct val="100000"/>
              <a:buFont typeface="Calibri"/>
              <a:buNone/>
            </a:pPr>
            <a:r>
              <a:rPr lang="nl-NL" sz="4400"/>
              <a:t>Meest voorkomende duikongevallen?</a:t>
            </a:r>
            <a:endParaRPr sz="44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ct val="100000"/>
              <a:buFont typeface="Calibri"/>
              <a:buNone/>
            </a:pPr>
            <a:r>
              <a:rPr lang="nl-NL" sz="4400"/>
              <a:t>Barotrauma</a:t>
            </a:r>
            <a:endParaRPr sz="440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7197F76-28E6-3197-A02A-12D69D570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04913"/>
            <a:ext cx="5157787" cy="823912"/>
          </a:xfrm>
        </p:spPr>
        <p:txBody>
          <a:bodyPr/>
          <a:lstStyle/>
          <a:p>
            <a:r>
              <a:rPr lang="nl-NL" dirty="0"/>
              <a:t>Snelle afdaling/opstijging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ACE0E7E-8281-00CE-2201-097D84B5B7D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28825"/>
            <a:ext cx="5157787" cy="3684588"/>
          </a:xfrm>
        </p:spPr>
        <p:txBody>
          <a:bodyPr/>
          <a:lstStyle/>
          <a:p>
            <a:r>
              <a:rPr lang="nl-NL" dirty="0"/>
              <a:t>Gescheurd trommelvlies (oorpijn, duizelig)</a:t>
            </a:r>
          </a:p>
          <a:p>
            <a:r>
              <a:rPr lang="nl-NL" dirty="0"/>
              <a:t>Geperforeerde long (benauwd, blauw aanlopen, bloed ophoesten)</a:t>
            </a:r>
          </a:p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3C68BEC-E354-010C-3E7F-94860B5C939D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204913"/>
            <a:ext cx="5183188" cy="823912"/>
          </a:xfrm>
        </p:spPr>
        <p:txBody>
          <a:bodyPr/>
          <a:lstStyle/>
          <a:p>
            <a:r>
              <a:rPr lang="nl-NL" dirty="0"/>
              <a:t>Lang en diep gedoken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985C016-530B-2DDB-729F-647805DEDA6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172200" y="2028825"/>
            <a:ext cx="5183188" cy="3684588"/>
          </a:xfrm>
        </p:spPr>
        <p:txBody>
          <a:bodyPr>
            <a:normAutofit lnSpcReduction="10000"/>
          </a:bodyPr>
          <a:lstStyle/>
          <a:p>
            <a:r>
              <a:rPr lang="nl-NL" dirty="0" err="1"/>
              <a:t>Squeeze</a:t>
            </a:r>
            <a:r>
              <a:rPr lang="nl-NL" dirty="0"/>
              <a:t>: onderdruk in holle ruimte zoals bril of pak, waardoor bloeduitstortingen ontstaan.</a:t>
            </a:r>
          </a:p>
          <a:p>
            <a:r>
              <a:rPr lang="nl-NL" dirty="0"/>
              <a:t>Decompressie ziekte: duizelig, waggelende loop, bewusteloos, diep borende pijn. Vaak in combinatie met embolie: gasbellen die vastlopen in longen of hersenen.</a:t>
            </a:r>
          </a:p>
        </p:txBody>
      </p:sp>
      <p:sp>
        <p:nvSpPr>
          <p:cNvPr id="273" name="Google Shape;273;p2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13</a:t>
            </a:fld>
            <a:endParaRPr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CE3C102E-741A-2969-8FCC-3C88B47485BF}"/>
              </a:ext>
            </a:extLst>
          </p:cNvPr>
          <p:cNvSpPr/>
          <p:nvPr/>
        </p:nvSpPr>
        <p:spPr>
          <a:xfrm>
            <a:off x="2626795" y="4774130"/>
            <a:ext cx="3687377" cy="1998445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B2DBD9F-35B8-EE8A-FA44-7BF2FD1BE24E}"/>
              </a:ext>
            </a:extLst>
          </p:cNvPr>
          <p:cNvSpPr txBox="1"/>
          <p:nvPr/>
        </p:nvSpPr>
        <p:spPr>
          <a:xfrm>
            <a:off x="3380272" y="3797968"/>
            <a:ext cx="27252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Geef zuurstof!!!!</a:t>
            </a:r>
          </a:p>
          <a:p>
            <a:pPr algn="ctr"/>
            <a:r>
              <a:rPr lang="nl-NL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Alarmeer en bereid transport voor</a:t>
            </a:r>
          </a:p>
        </p:txBody>
      </p:sp>
      <p:sp>
        <p:nvSpPr>
          <p:cNvPr id="8" name="Pijl: omlaag 7">
            <a:extLst>
              <a:ext uri="{FF2B5EF4-FFF2-40B4-BE49-F238E27FC236}">
                <a16:creationId xmlns:a16="http://schemas.microsoft.com/office/drawing/2014/main" id="{FD8E83BF-D47A-CE17-76EA-580CBE8BBFB0}"/>
              </a:ext>
            </a:extLst>
          </p:cNvPr>
          <p:cNvSpPr/>
          <p:nvPr/>
        </p:nvSpPr>
        <p:spPr>
          <a:xfrm rot="14780734">
            <a:off x="5941760" y="3940411"/>
            <a:ext cx="180249" cy="88663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Pijl: omlaag 9">
            <a:extLst>
              <a:ext uri="{FF2B5EF4-FFF2-40B4-BE49-F238E27FC236}">
                <a16:creationId xmlns:a16="http://schemas.microsoft.com/office/drawing/2014/main" id="{CD7A6C3C-6564-1863-EDB2-606A87E1A562}"/>
              </a:ext>
            </a:extLst>
          </p:cNvPr>
          <p:cNvSpPr/>
          <p:nvPr/>
        </p:nvSpPr>
        <p:spPr>
          <a:xfrm rot="7488291">
            <a:off x="3322725" y="3935196"/>
            <a:ext cx="191912" cy="7940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DC3C90A2-CA2D-9C6D-830C-2DFBF92F3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1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ct val="100000"/>
              <a:buFont typeface="Calibri"/>
              <a:buNone/>
            </a:pPr>
            <a:r>
              <a:rPr lang="nl-NL" sz="4400" dirty="0"/>
              <a:t>Meest voorkomende duikongevallen?</a:t>
            </a:r>
            <a:endParaRPr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ct val="100000"/>
              <a:buFont typeface="Calibri"/>
              <a:buNone/>
            </a:pPr>
            <a:r>
              <a:rPr lang="nl-NL" sz="3600" dirty="0"/>
              <a:t>Gasmengsels:</a:t>
            </a:r>
            <a:endParaRPr sz="3600" dirty="0"/>
          </a:p>
        </p:txBody>
      </p:sp>
      <p:sp>
        <p:nvSpPr>
          <p:cNvPr id="280" name="Google Shape;280;p30"/>
          <p:cNvSpPr txBox="1">
            <a:spLocks noGrp="1"/>
          </p:cNvSpPr>
          <p:nvPr>
            <p:ph type="body" idx="1"/>
          </p:nvPr>
        </p:nvSpPr>
        <p:spPr>
          <a:xfrm>
            <a:off x="733425" y="1482109"/>
            <a:ext cx="8296275" cy="549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635000" indent="-457200"/>
            <a:r>
              <a:rPr lang="nl-NL" dirty="0"/>
              <a:t>Perslucht, tot 200 of 300 bar wordt het meest gebruikt, maar er kan extra zuurstof aan het mengsel worden toegevoegd. Dan spreken we van Nitrox (EANx)</a:t>
            </a:r>
          </a:p>
          <a:p>
            <a:pPr marL="1092200" lvl="1" indent="-457200"/>
            <a:r>
              <a:rPr lang="nl-NL" dirty="0"/>
              <a:t>Nitrox kan, indien dieptegrenzen worden overschreden, leiden tot </a:t>
            </a:r>
            <a:r>
              <a:rPr lang="nl-NL" dirty="0">
                <a:solidFill>
                  <a:srgbClr val="EF7A3D"/>
                </a:solidFill>
              </a:rPr>
              <a:t>zuurstofvergiftiging</a:t>
            </a:r>
            <a:r>
              <a:rPr lang="nl-NL" dirty="0"/>
              <a:t>. Indien slachtoffer levend boven komt: zuurstof geven.</a:t>
            </a:r>
          </a:p>
          <a:p>
            <a:pPr marL="1092200" lvl="1" indent="-457200"/>
            <a:r>
              <a:rPr lang="nl-NL" dirty="0"/>
              <a:t>Bij verkeerde vulling van flessen kan CO worden ingeademd: </a:t>
            </a:r>
            <a:r>
              <a:rPr lang="nl-NL" dirty="0">
                <a:solidFill>
                  <a:srgbClr val="EF7A3D"/>
                </a:solidFill>
              </a:rPr>
              <a:t>koolmonoxide vergiftiging</a:t>
            </a:r>
            <a:r>
              <a:rPr lang="nl-NL" dirty="0"/>
              <a:t>. Slachtoffer loopt rood aan en is in ademnood. Zuurstof geven en alarmeren.</a:t>
            </a:r>
          </a:p>
          <a:p>
            <a:pPr marL="635000" indent="-457200"/>
            <a:r>
              <a:rPr lang="nl-NL" dirty="0"/>
              <a:t>Technische duikers gebruiken meerdere flessen met uiteenlopende gasmengsels en/of een </a:t>
            </a:r>
            <a:r>
              <a:rPr lang="nl-NL" dirty="0" err="1"/>
              <a:t>rebreather</a:t>
            </a:r>
            <a:r>
              <a:rPr lang="nl-NL" dirty="0"/>
              <a:t> (CCR). </a:t>
            </a:r>
          </a:p>
          <a:p>
            <a:pPr marL="1092200" lvl="1" indent="-457200"/>
            <a:r>
              <a:rPr lang="nl-NL" dirty="0">
                <a:solidFill>
                  <a:srgbClr val="EF7A3D"/>
                </a:solidFill>
              </a:rPr>
              <a:t>Hypoxie</a:t>
            </a:r>
            <a:r>
              <a:rPr lang="nl-NL" dirty="0"/>
              <a:t> komt het meest voor, slachtoffer loopt blauw aan en heeft het benauwd. In andere gevallen kan er zuurstofvergiftiging optreden. Zuurstof geven.</a:t>
            </a:r>
          </a:p>
          <a:p>
            <a:pPr marL="635000" indent="-457200"/>
            <a:r>
              <a:rPr lang="nl-NL" dirty="0"/>
              <a:t>Te strak pak of niet doorademen. </a:t>
            </a:r>
          </a:p>
          <a:p>
            <a:pPr marL="1092200" lvl="1" indent="-457200"/>
            <a:r>
              <a:rPr lang="nl-NL" dirty="0">
                <a:solidFill>
                  <a:srgbClr val="EF7A3D"/>
                </a:solidFill>
              </a:rPr>
              <a:t>CO2 vergiftiging </a:t>
            </a:r>
            <a:r>
              <a:rPr lang="nl-NL" dirty="0"/>
              <a:t>Heftige hoofdpijn en soms blauw aanlopen. Zuurstof geven. </a:t>
            </a:r>
          </a:p>
          <a:p>
            <a:pPr marL="635000" indent="-457200"/>
            <a:endParaRPr dirty="0"/>
          </a:p>
        </p:txBody>
      </p:sp>
      <p:sp>
        <p:nvSpPr>
          <p:cNvPr id="281" name="Google Shape;28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14</a:t>
            </a:fld>
            <a:endParaRPr/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68CFDEA2-A5DB-EE99-D3B2-A0FE2B28019C}"/>
              </a:ext>
            </a:extLst>
          </p:cNvPr>
          <p:cNvSpPr/>
          <p:nvPr/>
        </p:nvSpPr>
        <p:spPr>
          <a:xfrm rot="1001487">
            <a:off x="9023830" y="2348707"/>
            <a:ext cx="3224463" cy="261560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dirty="0"/>
              <a:t>Zuurstof geven na een zuurstofvergiftiging klinkt tegenstrijdig, maar de vergiftiging treedt op diepte op. Eenmaal boven water is die zuurstof op!!!!!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6D3EBBC-B518-080C-3CF2-DEE30DCCA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ts val="4400"/>
              <a:buFont typeface="Calibri"/>
              <a:buNone/>
            </a:pPr>
            <a:r>
              <a:rPr lang="nl-NL" sz="4400"/>
              <a:t>Belangrijk !!!!!</a:t>
            </a:r>
            <a:endParaRPr/>
          </a:p>
        </p:txBody>
      </p:sp>
      <p:sp>
        <p:nvSpPr>
          <p:cNvPr id="287" name="Google Shape;287;p31"/>
          <p:cNvSpPr txBox="1">
            <a:spLocks noGrp="1"/>
          </p:cNvSpPr>
          <p:nvPr>
            <p:ph type="body" idx="1"/>
          </p:nvPr>
        </p:nvSpPr>
        <p:spPr>
          <a:xfrm>
            <a:off x="638504" y="1690688"/>
            <a:ext cx="657253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dirty="0"/>
              <a:t>Let altijd op je eigen veiligheid. Geen enkele reddingspoging mag ten koste gaan van jouw veiligheid, denk eerst aan jezelf.</a:t>
            </a:r>
            <a:endParaRPr dirty="0"/>
          </a:p>
          <a:p>
            <a: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dirty="0"/>
              <a:t>1 slachtoffer is erg, maar 2 is nog erger.</a:t>
            </a:r>
            <a:endParaRPr dirty="0"/>
          </a:p>
          <a:p>
            <a: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dirty="0"/>
              <a:t>Een duiker in paniek denkt niet rationeel en kan een gevaar voor jou als redder zijn. ( En is altijd veel sterker dan jij)</a:t>
            </a:r>
            <a:endParaRPr dirty="0"/>
          </a:p>
          <a:p>
            <a: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dirty="0"/>
              <a:t>Bekijk daarom altijd de situatie voordat je begint.</a:t>
            </a:r>
            <a:endParaRPr dirty="0"/>
          </a:p>
          <a:p>
            <a:pPr marL="457200" lvl="0" indent="-279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dirty="0"/>
          </a:p>
        </p:txBody>
      </p:sp>
      <p:sp>
        <p:nvSpPr>
          <p:cNvPr id="288" name="Google Shape;28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15</a:t>
            </a:fld>
            <a:endParaRPr/>
          </a:p>
        </p:txBody>
      </p:sp>
      <p:pic>
        <p:nvPicPr>
          <p:cNvPr id="289" name="Google Shape;28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95125" y="2005012"/>
            <a:ext cx="4730513" cy="354788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algn="tl" rotWithShape="0">
              <a:srgbClr val="000000">
                <a:alpha val="44313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B39"/>
              </a:buClr>
              <a:buSzPts val="4800"/>
              <a:buFont typeface="Calibri"/>
              <a:buNone/>
            </a:pPr>
            <a:r>
              <a:rPr lang="nl-NL" dirty="0"/>
              <a:t>Zuurstof toedienen</a:t>
            </a:r>
            <a:endParaRPr dirty="0"/>
          </a:p>
        </p:txBody>
      </p:sp>
      <p:sp>
        <p:nvSpPr>
          <p:cNvPr id="296" name="Google Shape;296;p3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l-NL" sz="3000" dirty="0"/>
              <a:t>Wanneer?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l-NL" dirty="0"/>
              <a:t>				</a:t>
            </a:r>
            <a:endParaRPr dirty="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DD2ED0D-7C6C-A03F-9E0D-F3BB0DB9765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SzPct val="80000"/>
            </a:pPr>
            <a:r>
              <a:rPr lang="nl-NL" dirty="0"/>
              <a:t>Benauwdheid</a:t>
            </a:r>
          </a:p>
          <a:p>
            <a:pPr>
              <a:buSzPct val="80000"/>
            </a:pPr>
            <a:r>
              <a:rPr lang="nl-NL" dirty="0"/>
              <a:t>Onderkoeling</a:t>
            </a:r>
          </a:p>
          <a:p>
            <a:pPr>
              <a:buSzPct val="80000"/>
            </a:pPr>
            <a:r>
              <a:rPr lang="nl-NL" dirty="0"/>
              <a:t>Uitvalverschijnselen (door longperforatie, decompressie, embolie)</a:t>
            </a:r>
          </a:p>
          <a:p>
            <a:pPr>
              <a:buSzPct val="80000"/>
            </a:pPr>
            <a:r>
              <a:rPr lang="nl-NL" dirty="0"/>
              <a:t>Gasvergiftiging (koolmonoxide CO), kooldioxide (CO2) of andere gasresten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B41E382-CB02-AB9D-4E81-BB273EB55146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15230" y="1559859"/>
            <a:ext cx="5183188" cy="966732"/>
          </a:xfrm>
        </p:spPr>
        <p:txBody>
          <a:bodyPr anchor="ctr">
            <a:normAutofit fontScale="85000" lnSpcReduction="20000"/>
          </a:bodyPr>
          <a:lstStyle/>
          <a:p>
            <a:r>
              <a:rPr lang="nl-NL" sz="3100" dirty="0"/>
              <a:t>Waarom</a:t>
            </a:r>
            <a:r>
              <a:rPr lang="nl-NL" sz="2600" dirty="0"/>
              <a:t>?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41EDBEF-697B-25FC-C1AE-ED054C38B60A}"/>
              </a:ext>
            </a:extLst>
          </p:cNvPr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nl-NL" dirty="0"/>
              <a:t>In alle gevallen (ook bij onderkoeling) is zuurstof toevoer vitale lichaamsdelen belemmerd of geblokkeerd</a:t>
            </a:r>
          </a:p>
        </p:txBody>
      </p:sp>
      <p:sp>
        <p:nvSpPr>
          <p:cNvPr id="297" name="Google Shape;297;p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16</a:t>
            </a:fld>
            <a:endParaRPr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E82781E-E6A0-8147-E5FB-008AB3BD0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1698" y="3965608"/>
            <a:ext cx="2750794" cy="2671010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1313AD03-92FB-CC15-FBD6-64B4C5803BCC}"/>
              </a:ext>
            </a:extLst>
          </p:cNvPr>
          <p:cNvSpPr/>
          <p:nvPr/>
        </p:nvSpPr>
        <p:spPr>
          <a:xfrm rot="1566291">
            <a:off x="8379212" y="555564"/>
            <a:ext cx="2983831" cy="197825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Tip:</a:t>
            </a:r>
          </a:p>
          <a:p>
            <a:pPr algn="ctr"/>
            <a:r>
              <a:rPr lang="nl-NL" dirty="0"/>
              <a:t>Volg les “zuurstof toedienen” voor toepassing en zet fles altijd op 20 liter per minuut!!!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kstvak 15"/>
          <p:cNvSpPr txBox="1"/>
          <p:nvPr/>
        </p:nvSpPr>
        <p:spPr>
          <a:xfrm>
            <a:off x="10132902" y="6271322"/>
            <a:ext cx="1561972" cy="2974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 sz="1333" i="1" dirty="0">
              <a:solidFill>
                <a:schemeClr val="bg1">
                  <a:lumMod val="50000"/>
                </a:schemeClr>
              </a:solidFill>
              <a:latin typeface="Lucida Sans Serif"/>
              <a:cs typeface="Lucida Sans Serif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11633915" y="6441018"/>
            <a:ext cx="60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400" dirty="0"/>
          </a:p>
        </p:txBody>
      </p:sp>
      <p:sp>
        <p:nvSpPr>
          <p:cNvPr id="4" name="Tekstvak 3"/>
          <p:cNvSpPr txBox="1"/>
          <p:nvPr/>
        </p:nvSpPr>
        <p:spPr>
          <a:xfrm>
            <a:off x="10532976" y="6028052"/>
            <a:ext cx="5759247" cy="2504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pic>
        <p:nvPicPr>
          <p:cNvPr id="13" name="Afbeelding 1">
            <a:extLst>
              <a:ext uri="{FF2B5EF4-FFF2-40B4-BE49-F238E27FC236}">
                <a16:creationId xmlns:a16="http://schemas.microsoft.com/office/drawing/2014/main" id="{C3C67258-C5D2-41FB-98F6-A8770C911E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465" y="1028726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F36711EB-2931-14C5-938D-B1E61FCE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71814" cy="1325563"/>
          </a:xfrm>
        </p:spPr>
        <p:txBody>
          <a:bodyPr>
            <a:normAutofit/>
          </a:bodyPr>
          <a:lstStyle/>
          <a:p>
            <a:r>
              <a:rPr lang="nl-NL" dirty="0"/>
              <a:t>Voorbereiden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707FC27D-CB5D-9A7C-3951-249A63530A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Wat gaan we doen?</a:t>
            </a:r>
          </a:p>
          <a:p>
            <a:r>
              <a:rPr lang="nl-NL" dirty="0"/>
              <a:t>Wie doen er mee?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A7A7180-2874-FC6B-086F-00690ECE5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328A30A-C785-99CB-9CFE-54CA22256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pPr/>
              <a:t>17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B5EDECF-7057-4A98-A686-31C00ADDFA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09" y="3308559"/>
            <a:ext cx="6451582" cy="290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523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69FF80-5820-FD79-2ABA-6451B36C3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Handsignalen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5148E98-E0C2-FAF1-FF50-31648AD79D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Nood bij oefenen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0B82CC4-2477-B6E6-6B3D-1FBB0A0927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6737" y="1890171"/>
            <a:ext cx="5181600" cy="4351338"/>
          </a:xfrm>
        </p:spPr>
        <p:txBody>
          <a:bodyPr/>
          <a:lstStyle/>
          <a:p>
            <a:r>
              <a:rPr lang="nl-NL" dirty="0" err="1"/>
              <a:t>Drill</a:t>
            </a:r>
            <a:r>
              <a:rPr lang="nl-NL" dirty="0"/>
              <a:t>: Dit is een oefening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6C495D8-AC40-B42A-3209-CFB3F0C72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AEF07C-38AE-6544-DECE-B4843D171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18</a:t>
            </a:fld>
            <a:endParaRPr lang="nl-NL"/>
          </a:p>
        </p:txBody>
      </p:sp>
      <p:pic>
        <p:nvPicPr>
          <p:cNvPr id="1028" name="Picture 4" descr="Pizza pizza plakjes pizzapunt' Sticker | Spreadshirt">
            <a:extLst>
              <a:ext uri="{FF2B5EF4-FFF2-40B4-BE49-F238E27FC236}">
                <a16:creationId xmlns:a16="http://schemas.microsoft.com/office/drawing/2014/main" id="{8174A06A-637D-67BC-C577-919648944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45" y="2392680"/>
            <a:ext cx="4336228" cy="433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itanium Nitride Coated Steel Step Drill Bit Set">
            <a:extLst>
              <a:ext uri="{FF2B5EF4-FFF2-40B4-BE49-F238E27FC236}">
                <a16:creationId xmlns:a16="http://schemas.microsoft.com/office/drawing/2014/main" id="{1CD738EC-704F-348C-CBB7-7A845358D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074" y="2540319"/>
            <a:ext cx="3850620" cy="385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andsignalen perslucht">
            <a:extLst>
              <a:ext uri="{FF2B5EF4-FFF2-40B4-BE49-F238E27FC236}">
                <a16:creationId xmlns:a16="http://schemas.microsoft.com/office/drawing/2014/main" id="{4CE1743C-C92D-51AD-9816-7248D6F92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674" y="2947595"/>
            <a:ext cx="3694326" cy="328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jdelijke aanduiding voor inhoud 3">
            <a:extLst>
              <a:ext uri="{FF2B5EF4-FFF2-40B4-BE49-F238E27FC236}">
                <a16:creationId xmlns:a16="http://schemas.microsoft.com/office/drawing/2014/main" id="{04867F60-D6E8-3B0F-8902-573BB756253F}"/>
              </a:ext>
            </a:extLst>
          </p:cNvPr>
          <p:cNvSpPr txBox="1">
            <a:spLocks/>
          </p:cNvSpPr>
          <p:nvPr/>
        </p:nvSpPr>
        <p:spPr>
          <a:xfrm>
            <a:off x="8755829" y="1859690"/>
            <a:ext cx="34361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5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Stoppen/opstijgen</a:t>
            </a:r>
          </a:p>
          <a:p>
            <a:r>
              <a:rPr lang="nl-NL" dirty="0"/>
              <a:t>No-</a:t>
            </a:r>
            <a:r>
              <a:rPr lang="nl-NL" dirty="0" err="1"/>
              <a:t>play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7070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12C623D5-05D3-3044-2F2A-B92285BAF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Oefeningen “ster” systeem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6455EC78-24F5-E866-B0EC-D26FC59A5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Werken in trio’s, in buddypaar te water. 3</a:t>
            </a:r>
            <a:r>
              <a:rPr lang="nl-NL" baseline="30000" dirty="0"/>
              <a:t>e</a:t>
            </a:r>
            <a:r>
              <a:rPr lang="nl-NL" dirty="0"/>
              <a:t> is stand-by, OC. Leg je materiaal bij elkaar en, na opendraaien kraan, klaar voor gebruik</a:t>
            </a:r>
          </a:p>
          <a:p>
            <a:r>
              <a:rPr lang="nl-NL" dirty="0"/>
              <a:t>“Slachtoffer” haalt opdracht bij Erik en levert hem daar weer in, geeft zo nodig anderen aanwijzing voor rol (bijvoorbeeld fictieve tijd/diepte).</a:t>
            </a:r>
          </a:p>
          <a:p>
            <a:r>
              <a:rPr lang="nl-NL" dirty="0"/>
              <a:t>Omstanders mogen helpen maar: niet te water, niet voor melding.</a:t>
            </a:r>
          </a:p>
          <a:p>
            <a:r>
              <a:rPr lang="nl-NL" dirty="0"/>
              <a:t>Als je een oefening af hebt, loop dan de beoordelingscriteria samen (heel)kort door</a:t>
            </a:r>
          </a:p>
          <a:p>
            <a:r>
              <a:rPr lang="nl-NL" dirty="0"/>
              <a:t>Wissel van rol na iedere oefening.</a:t>
            </a:r>
          </a:p>
          <a:p>
            <a:r>
              <a:rPr lang="nl-NL" dirty="0"/>
              <a:t>Je krijgt 2 uur oefentijd, haal er zo veel mogelijk uit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8C56F00-2170-6D26-0523-A442AE4C8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66214ED-9432-BEDD-A0E6-F1C1DAED3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0331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F4710E-65D0-65AE-6BF2-72BF5441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179" y="0"/>
            <a:ext cx="10515600" cy="1325563"/>
          </a:xfrm>
        </p:spPr>
        <p:txBody>
          <a:bodyPr/>
          <a:lstStyle/>
          <a:p>
            <a:r>
              <a:rPr lang="nl-NL" dirty="0"/>
              <a:t>Teams, wijzigingen via Erik/Rob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08FD2B9-01E1-BA91-5D3B-F38C34A17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93B4D48-1964-7B5B-B96B-130B82207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4909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kstvak 15"/>
          <p:cNvSpPr txBox="1"/>
          <p:nvPr/>
        </p:nvSpPr>
        <p:spPr>
          <a:xfrm>
            <a:off x="10132902" y="6271322"/>
            <a:ext cx="1561972" cy="2974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 sz="1333" i="1" dirty="0">
              <a:solidFill>
                <a:schemeClr val="bg1">
                  <a:lumMod val="50000"/>
                </a:schemeClr>
              </a:solidFill>
              <a:latin typeface="Lucida Sans Serif"/>
              <a:cs typeface="Lucida Sans Serif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11633915" y="6441018"/>
            <a:ext cx="60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400" dirty="0"/>
          </a:p>
        </p:txBody>
      </p:sp>
      <p:sp>
        <p:nvSpPr>
          <p:cNvPr id="4" name="Tekstvak 3"/>
          <p:cNvSpPr txBox="1"/>
          <p:nvPr/>
        </p:nvSpPr>
        <p:spPr>
          <a:xfrm>
            <a:off x="10532976" y="6028052"/>
            <a:ext cx="5759247" cy="2504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pic>
        <p:nvPicPr>
          <p:cNvPr id="13" name="Afbeelding 1">
            <a:extLst>
              <a:ext uri="{FF2B5EF4-FFF2-40B4-BE49-F238E27FC236}">
                <a16:creationId xmlns:a16="http://schemas.microsoft.com/office/drawing/2014/main" id="{C3C67258-C5D2-41FB-98F6-A8770C911E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465" y="1028726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F36711EB-2931-14C5-938D-B1E61FCE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71814" cy="1325563"/>
          </a:xfrm>
        </p:spPr>
        <p:txBody>
          <a:bodyPr>
            <a:normAutofit/>
          </a:bodyPr>
          <a:lstStyle/>
          <a:p>
            <a:r>
              <a:rPr lang="nl-NL"/>
              <a:t>Evaluatie</a:t>
            </a:r>
            <a:endParaRPr lang="nl-NL" dirty="0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707FC27D-CB5D-9A7C-3951-249A63530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9844144" cy="4351338"/>
          </a:xfrm>
        </p:spPr>
        <p:txBody>
          <a:bodyPr/>
          <a:lstStyle/>
          <a:p>
            <a:r>
              <a:rPr lang="nl-NL" dirty="0"/>
              <a:t> Bedenk per team 2 tips, 2 tops en schrijf die op whiteboard</a:t>
            </a:r>
          </a:p>
          <a:p>
            <a:r>
              <a:rPr lang="nl-NL" dirty="0"/>
              <a:t> Daarna gezamenlijke evaluatie 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A7A7180-2874-FC6B-086F-00690ECE5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ongevallen simulatie 2024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328A30A-C785-99CB-9CFE-54CA22256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pPr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3457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EABEAD-1640-DF8E-1C35-CD8E3E6E8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Bedankt!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91E976D-33C4-BAAB-12F8-6912B457E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NOB Workshop Calamiteiten 2023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A83FF5B-1758-95CC-8686-698E65363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5EED0-0960-4398-B09B-A4C89905CEE8}" type="slidenum">
              <a:rPr lang="nl-NL" smtClean="0"/>
              <a:t>22</a:t>
            </a:fld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1A1B6C0-6B70-43E7-34C7-7B86986AB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604" y="1780953"/>
            <a:ext cx="6769396" cy="507704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18FCB5E1-89F1-EA83-747A-96B67251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270" y="1477925"/>
            <a:ext cx="6976730" cy="568310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D1F6D5C1-2C70-98BE-DC20-F756A1F40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246" y="6268441"/>
            <a:ext cx="1278344" cy="464852"/>
          </a:xfrm>
          <a:prstGeom prst="rect">
            <a:avLst/>
          </a:prstGeom>
        </p:spPr>
      </p:pic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24FE4690-4BB2-48E4-8D19-15D19AF38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719660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3455</TotalTime>
  <Words>2036</Words>
  <Application>Microsoft Office PowerPoint</Application>
  <PresentationFormat>Breedbeeld</PresentationFormat>
  <Paragraphs>269</Paragraphs>
  <Slides>22</Slides>
  <Notes>15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9" baseType="lpstr">
      <vt:lpstr>Arial</vt:lpstr>
      <vt:lpstr>Calibri</vt:lpstr>
      <vt:lpstr>Google Sans</vt:lpstr>
      <vt:lpstr>Helvetica Neue</vt:lpstr>
      <vt:lpstr>Lucida Sans</vt:lpstr>
      <vt:lpstr>Lucida Sans Serif</vt:lpstr>
      <vt:lpstr>Kantoorthema</vt:lpstr>
      <vt:lpstr>Duik- Ongevallen</vt:lpstr>
      <vt:lpstr>Programma </vt:lpstr>
      <vt:lpstr>Oh ja, en wij zijn…..</vt:lpstr>
      <vt:lpstr>Redden, is dat eng?</vt:lpstr>
      <vt:lpstr>Redden, is dat eng?</vt:lpstr>
      <vt:lpstr>De duikuitrusting Hoe “kleed” je een duiker uit?</vt:lpstr>
      <vt:lpstr>De duikuitrusting Wat doe je vooral wel/niet?</vt:lpstr>
      <vt:lpstr>Meest voorkomende duikongevallen?</vt:lpstr>
      <vt:lpstr>Meest voorkomende duikongevallen?</vt:lpstr>
      <vt:lpstr>Meest voorkomende duikongevallen? Uitdroging</vt:lpstr>
      <vt:lpstr>Meest voorkomende duikongevallen? Kramp</vt:lpstr>
      <vt:lpstr>Meest voorkomende duikongevallen? Stikstof (N2) aandoeningen</vt:lpstr>
      <vt:lpstr>Meest voorkomende duikongevallen? Barotrauma</vt:lpstr>
      <vt:lpstr>Meest voorkomende duikongevallen? Gasmengsels:</vt:lpstr>
      <vt:lpstr>Belangrijk !!!!!</vt:lpstr>
      <vt:lpstr>Zuurstof toedienen</vt:lpstr>
      <vt:lpstr>Voorbereiden</vt:lpstr>
      <vt:lpstr>Handsignalen</vt:lpstr>
      <vt:lpstr>Oefeningen “ster” systeem</vt:lpstr>
      <vt:lpstr>Teams, wijzigingen via Erik/Rob</vt:lpstr>
      <vt:lpstr>Evaluatie</vt:lpstr>
      <vt:lpstr>Bedankt!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Frans Jansen</dc:creator>
  <cp:lastModifiedBy>Rob en Nelleke Kool</cp:lastModifiedBy>
  <cp:revision>164</cp:revision>
  <dcterms:created xsi:type="dcterms:W3CDTF">2021-11-22T09:55:08Z</dcterms:created>
  <dcterms:modified xsi:type="dcterms:W3CDTF">2024-06-04T13:27:09Z</dcterms:modified>
</cp:coreProperties>
</file>